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3929" autoAdjust="0"/>
  </p:normalViewPr>
  <p:slideViewPr>
    <p:cSldViewPr snapToGrid="0" snapToObjects="1">
      <p:cViewPr varScale="1">
        <p:scale>
          <a:sx n="149" d="100"/>
          <a:sy n="149" d="100"/>
        </p:scale>
        <p:origin x="1086"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888414-12E7-402A-A51B-D1F4682DFCC5}" type="doc">
      <dgm:prSet loTypeId="urn:microsoft.com/office/officeart/2005/8/layout/chevron1" loCatId="process" qsTypeId="urn:microsoft.com/office/officeart/2005/8/quickstyle/simple1" qsCatId="simple" csTypeId="urn:microsoft.com/office/officeart/2005/8/colors/accent1_2" csCatId="accent1" phldr="1"/>
      <dgm:spPr/>
    </dgm:pt>
    <dgm:pt modelId="{D200F1A9-BC69-499E-89AA-7BD193478B49}">
      <dgm:prSet phldrT="[نص]"/>
      <dgm:spPr/>
      <dgm:t>
        <a:bodyPr/>
        <a:lstStyle/>
        <a:p>
          <a:r>
            <a:rPr lang="en-US" dirty="0"/>
            <a:t>Calling SpaceX API</a:t>
          </a:r>
        </a:p>
      </dgm:t>
    </dgm:pt>
    <dgm:pt modelId="{122C2C16-1F23-4B0C-8F77-0A49603F1B56}" type="parTrans" cxnId="{259307B2-B8AA-44EB-ACF8-524ADB189FBD}">
      <dgm:prSet/>
      <dgm:spPr/>
      <dgm:t>
        <a:bodyPr/>
        <a:lstStyle/>
        <a:p>
          <a:endParaRPr lang="en-US"/>
        </a:p>
      </dgm:t>
    </dgm:pt>
    <dgm:pt modelId="{D49E5EB1-A7F5-4D37-828F-97F3982B7BD8}" type="sibTrans" cxnId="{259307B2-B8AA-44EB-ACF8-524ADB189FBD}">
      <dgm:prSet/>
      <dgm:spPr/>
      <dgm:t>
        <a:bodyPr/>
        <a:lstStyle/>
        <a:p>
          <a:endParaRPr lang="en-US"/>
        </a:p>
      </dgm:t>
    </dgm:pt>
    <dgm:pt modelId="{062AE5DD-5484-4BA5-9D37-CCC3B199F08B}">
      <dgm:prSet phldrT="[نص]"/>
      <dgm:spPr/>
      <dgm:t>
        <a:bodyPr/>
        <a:lstStyle/>
        <a:p>
          <a:r>
            <a:rPr lang="en-US" dirty="0"/>
            <a:t>JSON Response</a:t>
          </a:r>
        </a:p>
        <a:p>
          <a:r>
            <a:rPr lang="en-US" dirty="0"/>
            <a:t>To </a:t>
          </a:r>
          <a:r>
            <a:rPr lang="en-US" dirty="0" err="1"/>
            <a:t>Dataframe</a:t>
          </a:r>
          <a:endParaRPr lang="en-US" dirty="0"/>
        </a:p>
      </dgm:t>
    </dgm:pt>
    <dgm:pt modelId="{F94F050B-180A-40F3-80F2-6B7D2A3CF280}" type="parTrans" cxnId="{DFB0487B-5A8F-4BC4-B724-670E82F0ACAE}">
      <dgm:prSet/>
      <dgm:spPr/>
      <dgm:t>
        <a:bodyPr/>
        <a:lstStyle/>
        <a:p>
          <a:endParaRPr lang="en-US"/>
        </a:p>
      </dgm:t>
    </dgm:pt>
    <dgm:pt modelId="{464AB5D7-BBE1-4636-B684-3515CE015E95}" type="sibTrans" cxnId="{DFB0487B-5A8F-4BC4-B724-670E82F0ACAE}">
      <dgm:prSet/>
      <dgm:spPr/>
      <dgm:t>
        <a:bodyPr/>
        <a:lstStyle/>
        <a:p>
          <a:endParaRPr lang="en-US"/>
        </a:p>
      </dgm:t>
    </dgm:pt>
    <dgm:pt modelId="{858B6C6B-CC56-4F17-911C-681CDA60D1AC}">
      <dgm:prSet phldrT="[نص]"/>
      <dgm:spPr/>
      <dgm:t>
        <a:bodyPr/>
        <a:lstStyle/>
        <a:p>
          <a:r>
            <a:rPr lang="en-US" dirty="0"/>
            <a:t>Clean and Export Data to CSV</a:t>
          </a:r>
        </a:p>
      </dgm:t>
    </dgm:pt>
    <dgm:pt modelId="{9B3756B2-8E4A-417C-98A3-0D7B9C9E0774}" type="parTrans" cxnId="{5B777A1F-6E48-4A39-A243-DDFB8F9717B8}">
      <dgm:prSet/>
      <dgm:spPr/>
      <dgm:t>
        <a:bodyPr/>
        <a:lstStyle/>
        <a:p>
          <a:endParaRPr lang="en-US"/>
        </a:p>
      </dgm:t>
    </dgm:pt>
    <dgm:pt modelId="{94566CD6-BD7C-4C08-9FEC-09CD77612B2E}" type="sibTrans" cxnId="{5B777A1F-6E48-4A39-A243-DDFB8F9717B8}">
      <dgm:prSet/>
      <dgm:spPr/>
      <dgm:t>
        <a:bodyPr/>
        <a:lstStyle/>
        <a:p>
          <a:endParaRPr lang="en-US"/>
        </a:p>
      </dgm:t>
    </dgm:pt>
    <dgm:pt modelId="{40EFFC79-9071-4902-8971-08095A81E03D}" type="pres">
      <dgm:prSet presAssocID="{BC888414-12E7-402A-A51B-D1F4682DFCC5}" presName="Name0" presStyleCnt="0">
        <dgm:presLayoutVars>
          <dgm:dir/>
          <dgm:animLvl val="lvl"/>
          <dgm:resizeHandles val="exact"/>
        </dgm:presLayoutVars>
      </dgm:prSet>
      <dgm:spPr/>
    </dgm:pt>
    <dgm:pt modelId="{996E0651-BF19-4485-9855-C31F20526940}" type="pres">
      <dgm:prSet presAssocID="{D200F1A9-BC69-499E-89AA-7BD193478B49}" presName="parTxOnly" presStyleLbl="node1" presStyleIdx="0" presStyleCnt="3" custLinFactNeighborX="-821" custLinFactNeighborY="0">
        <dgm:presLayoutVars>
          <dgm:chMax val="0"/>
          <dgm:chPref val="0"/>
          <dgm:bulletEnabled val="1"/>
        </dgm:presLayoutVars>
      </dgm:prSet>
      <dgm:spPr/>
    </dgm:pt>
    <dgm:pt modelId="{861A228C-5C71-4F4E-8DBE-2FFDE5C618A7}" type="pres">
      <dgm:prSet presAssocID="{D49E5EB1-A7F5-4D37-828F-97F3982B7BD8}" presName="parTxOnlySpace" presStyleCnt="0"/>
      <dgm:spPr/>
    </dgm:pt>
    <dgm:pt modelId="{87B1AA19-7358-4E55-9A08-2345DB4D7A07}" type="pres">
      <dgm:prSet presAssocID="{062AE5DD-5484-4BA5-9D37-CCC3B199F08B}" presName="parTxOnly" presStyleLbl="node1" presStyleIdx="1" presStyleCnt="3">
        <dgm:presLayoutVars>
          <dgm:chMax val="0"/>
          <dgm:chPref val="0"/>
          <dgm:bulletEnabled val="1"/>
        </dgm:presLayoutVars>
      </dgm:prSet>
      <dgm:spPr/>
    </dgm:pt>
    <dgm:pt modelId="{DAAFA4DF-A310-4718-AF87-96488FC6480D}" type="pres">
      <dgm:prSet presAssocID="{464AB5D7-BBE1-4636-B684-3515CE015E95}" presName="parTxOnlySpace" presStyleCnt="0"/>
      <dgm:spPr/>
    </dgm:pt>
    <dgm:pt modelId="{53894A4D-CA6A-42F0-AA92-3FEF4210BE15}" type="pres">
      <dgm:prSet presAssocID="{858B6C6B-CC56-4F17-911C-681CDA60D1AC}" presName="parTxOnly" presStyleLbl="node1" presStyleIdx="2" presStyleCnt="3">
        <dgm:presLayoutVars>
          <dgm:chMax val="0"/>
          <dgm:chPref val="0"/>
          <dgm:bulletEnabled val="1"/>
        </dgm:presLayoutVars>
      </dgm:prSet>
      <dgm:spPr/>
    </dgm:pt>
  </dgm:ptLst>
  <dgm:cxnLst>
    <dgm:cxn modelId="{D52E860E-44D6-4F1B-9766-6F51D3BDCC01}" type="presOf" srcId="{D200F1A9-BC69-499E-89AA-7BD193478B49}" destId="{996E0651-BF19-4485-9855-C31F20526940}" srcOrd="0" destOrd="0" presId="urn:microsoft.com/office/officeart/2005/8/layout/chevron1"/>
    <dgm:cxn modelId="{37665A1A-A219-4770-BD85-E0A54A0A6B5E}" type="presOf" srcId="{858B6C6B-CC56-4F17-911C-681CDA60D1AC}" destId="{53894A4D-CA6A-42F0-AA92-3FEF4210BE15}" srcOrd="0" destOrd="0" presId="urn:microsoft.com/office/officeart/2005/8/layout/chevron1"/>
    <dgm:cxn modelId="{5B777A1F-6E48-4A39-A243-DDFB8F9717B8}" srcId="{BC888414-12E7-402A-A51B-D1F4682DFCC5}" destId="{858B6C6B-CC56-4F17-911C-681CDA60D1AC}" srcOrd="2" destOrd="0" parTransId="{9B3756B2-8E4A-417C-98A3-0D7B9C9E0774}" sibTransId="{94566CD6-BD7C-4C08-9FEC-09CD77612B2E}"/>
    <dgm:cxn modelId="{DFB0487B-5A8F-4BC4-B724-670E82F0ACAE}" srcId="{BC888414-12E7-402A-A51B-D1F4682DFCC5}" destId="{062AE5DD-5484-4BA5-9D37-CCC3B199F08B}" srcOrd="1" destOrd="0" parTransId="{F94F050B-180A-40F3-80F2-6B7D2A3CF280}" sibTransId="{464AB5D7-BBE1-4636-B684-3515CE015E95}"/>
    <dgm:cxn modelId="{34B17482-9B06-497F-813F-C944F6758644}" type="presOf" srcId="{062AE5DD-5484-4BA5-9D37-CCC3B199F08B}" destId="{87B1AA19-7358-4E55-9A08-2345DB4D7A07}" srcOrd="0" destOrd="0" presId="urn:microsoft.com/office/officeart/2005/8/layout/chevron1"/>
    <dgm:cxn modelId="{259307B2-B8AA-44EB-ACF8-524ADB189FBD}" srcId="{BC888414-12E7-402A-A51B-D1F4682DFCC5}" destId="{D200F1A9-BC69-499E-89AA-7BD193478B49}" srcOrd="0" destOrd="0" parTransId="{122C2C16-1F23-4B0C-8F77-0A49603F1B56}" sibTransId="{D49E5EB1-A7F5-4D37-828F-97F3982B7BD8}"/>
    <dgm:cxn modelId="{AFBA6DB8-E052-4399-8891-7D99224B883D}" type="presOf" srcId="{BC888414-12E7-402A-A51B-D1F4682DFCC5}" destId="{40EFFC79-9071-4902-8971-08095A81E03D}" srcOrd="0" destOrd="0" presId="urn:microsoft.com/office/officeart/2005/8/layout/chevron1"/>
    <dgm:cxn modelId="{714FCD20-9004-447E-A3D4-85B9C6C53673}" type="presParOf" srcId="{40EFFC79-9071-4902-8971-08095A81E03D}" destId="{996E0651-BF19-4485-9855-C31F20526940}" srcOrd="0" destOrd="0" presId="urn:microsoft.com/office/officeart/2005/8/layout/chevron1"/>
    <dgm:cxn modelId="{2C1052BF-A07E-466A-8F46-A57C83BF1C2F}" type="presParOf" srcId="{40EFFC79-9071-4902-8971-08095A81E03D}" destId="{861A228C-5C71-4F4E-8DBE-2FFDE5C618A7}" srcOrd="1" destOrd="0" presId="urn:microsoft.com/office/officeart/2005/8/layout/chevron1"/>
    <dgm:cxn modelId="{1C848171-C3D9-43BA-8774-55916B6BF45A}" type="presParOf" srcId="{40EFFC79-9071-4902-8971-08095A81E03D}" destId="{87B1AA19-7358-4E55-9A08-2345DB4D7A07}" srcOrd="2" destOrd="0" presId="urn:microsoft.com/office/officeart/2005/8/layout/chevron1"/>
    <dgm:cxn modelId="{272F0DA4-D274-4A86-9B72-5B4F5EDB645F}" type="presParOf" srcId="{40EFFC79-9071-4902-8971-08095A81E03D}" destId="{DAAFA4DF-A310-4718-AF87-96488FC6480D}" srcOrd="3" destOrd="0" presId="urn:microsoft.com/office/officeart/2005/8/layout/chevron1"/>
    <dgm:cxn modelId="{F766F69A-7D44-4959-9187-AB4CA04C32DD}" type="presParOf" srcId="{40EFFC79-9071-4902-8971-08095A81E03D}" destId="{53894A4D-CA6A-42F0-AA92-3FEF4210BE15}"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888414-12E7-402A-A51B-D1F4682DFCC5}" type="doc">
      <dgm:prSet loTypeId="urn:microsoft.com/office/officeart/2005/8/layout/chevron1" loCatId="process" qsTypeId="urn:microsoft.com/office/officeart/2005/8/quickstyle/simple1" qsCatId="simple" csTypeId="urn:microsoft.com/office/officeart/2005/8/colors/accent1_2" csCatId="accent1" phldr="1"/>
      <dgm:spPr/>
    </dgm:pt>
    <dgm:pt modelId="{D200F1A9-BC69-499E-89AA-7BD193478B49}">
      <dgm:prSet phldrT="[نص]"/>
      <dgm:spPr/>
      <dgm:t>
        <a:bodyPr/>
        <a:lstStyle/>
        <a:p>
          <a:r>
            <a:rPr lang="en-US" dirty="0"/>
            <a:t>Get HTML Response from Wikipedia</a:t>
          </a:r>
        </a:p>
      </dgm:t>
    </dgm:pt>
    <dgm:pt modelId="{122C2C16-1F23-4B0C-8F77-0A49603F1B56}" type="parTrans" cxnId="{259307B2-B8AA-44EB-ACF8-524ADB189FBD}">
      <dgm:prSet/>
      <dgm:spPr/>
      <dgm:t>
        <a:bodyPr/>
        <a:lstStyle/>
        <a:p>
          <a:endParaRPr lang="en-US"/>
        </a:p>
      </dgm:t>
    </dgm:pt>
    <dgm:pt modelId="{D49E5EB1-A7F5-4D37-828F-97F3982B7BD8}" type="sibTrans" cxnId="{259307B2-B8AA-44EB-ACF8-524ADB189FBD}">
      <dgm:prSet/>
      <dgm:spPr/>
      <dgm:t>
        <a:bodyPr/>
        <a:lstStyle/>
        <a:p>
          <a:endParaRPr lang="en-US"/>
        </a:p>
      </dgm:t>
    </dgm:pt>
    <dgm:pt modelId="{062AE5DD-5484-4BA5-9D37-CCC3B199F08B}">
      <dgm:prSet phldrT="[نص]"/>
      <dgm:spPr/>
      <dgm:t>
        <a:bodyPr/>
        <a:lstStyle/>
        <a:p>
          <a:r>
            <a:rPr lang="en-US" dirty="0"/>
            <a:t>Extract data with </a:t>
          </a:r>
          <a:r>
            <a:rPr lang="en-US" dirty="0" err="1"/>
            <a:t>BeautifulSoup</a:t>
          </a:r>
          <a:endParaRPr lang="en-US" dirty="0"/>
        </a:p>
        <a:p>
          <a:r>
            <a:rPr lang="en-US" dirty="0"/>
            <a:t>To </a:t>
          </a:r>
          <a:r>
            <a:rPr lang="en-US" dirty="0" err="1"/>
            <a:t>Dataframe</a:t>
          </a:r>
          <a:endParaRPr lang="en-US" dirty="0"/>
        </a:p>
      </dgm:t>
    </dgm:pt>
    <dgm:pt modelId="{F94F050B-180A-40F3-80F2-6B7D2A3CF280}" type="parTrans" cxnId="{DFB0487B-5A8F-4BC4-B724-670E82F0ACAE}">
      <dgm:prSet/>
      <dgm:spPr/>
      <dgm:t>
        <a:bodyPr/>
        <a:lstStyle/>
        <a:p>
          <a:endParaRPr lang="en-US"/>
        </a:p>
      </dgm:t>
    </dgm:pt>
    <dgm:pt modelId="{464AB5D7-BBE1-4636-B684-3515CE015E95}" type="sibTrans" cxnId="{DFB0487B-5A8F-4BC4-B724-670E82F0ACAE}">
      <dgm:prSet/>
      <dgm:spPr/>
      <dgm:t>
        <a:bodyPr/>
        <a:lstStyle/>
        <a:p>
          <a:endParaRPr lang="en-US"/>
        </a:p>
      </dgm:t>
    </dgm:pt>
    <dgm:pt modelId="{858B6C6B-CC56-4F17-911C-681CDA60D1AC}">
      <dgm:prSet phldrT="[نص]"/>
      <dgm:spPr/>
      <dgm:t>
        <a:bodyPr/>
        <a:lstStyle/>
        <a:p>
          <a:r>
            <a:rPr lang="en-US" dirty="0"/>
            <a:t>Clean and Export Data to CSV</a:t>
          </a:r>
        </a:p>
      </dgm:t>
    </dgm:pt>
    <dgm:pt modelId="{9B3756B2-8E4A-417C-98A3-0D7B9C9E0774}" type="parTrans" cxnId="{5B777A1F-6E48-4A39-A243-DDFB8F9717B8}">
      <dgm:prSet/>
      <dgm:spPr/>
      <dgm:t>
        <a:bodyPr/>
        <a:lstStyle/>
        <a:p>
          <a:endParaRPr lang="en-US"/>
        </a:p>
      </dgm:t>
    </dgm:pt>
    <dgm:pt modelId="{94566CD6-BD7C-4C08-9FEC-09CD77612B2E}" type="sibTrans" cxnId="{5B777A1F-6E48-4A39-A243-DDFB8F9717B8}">
      <dgm:prSet/>
      <dgm:spPr/>
      <dgm:t>
        <a:bodyPr/>
        <a:lstStyle/>
        <a:p>
          <a:endParaRPr lang="en-US"/>
        </a:p>
      </dgm:t>
    </dgm:pt>
    <dgm:pt modelId="{40EFFC79-9071-4902-8971-08095A81E03D}" type="pres">
      <dgm:prSet presAssocID="{BC888414-12E7-402A-A51B-D1F4682DFCC5}" presName="Name0" presStyleCnt="0">
        <dgm:presLayoutVars>
          <dgm:dir/>
          <dgm:animLvl val="lvl"/>
          <dgm:resizeHandles val="exact"/>
        </dgm:presLayoutVars>
      </dgm:prSet>
      <dgm:spPr/>
    </dgm:pt>
    <dgm:pt modelId="{996E0651-BF19-4485-9855-C31F20526940}" type="pres">
      <dgm:prSet presAssocID="{D200F1A9-BC69-499E-89AA-7BD193478B49}" presName="parTxOnly" presStyleLbl="node1" presStyleIdx="0" presStyleCnt="3" custLinFactNeighborX="-821" custLinFactNeighborY="0">
        <dgm:presLayoutVars>
          <dgm:chMax val="0"/>
          <dgm:chPref val="0"/>
          <dgm:bulletEnabled val="1"/>
        </dgm:presLayoutVars>
      </dgm:prSet>
      <dgm:spPr/>
    </dgm:pt>
    <dgm:pt modelId="{861A228C-5C71-4F4E-8DBE-2FFDE5C618A7}" type="pres">
      <dgm:prSet presAssocID="{D49E5EB1-A7F5-4D37-828F-97F3982B7BD8}" presName="parTxOnlySpace" presStyleCnt="0"/>
      <dgm:spPr/>
    </dgm:pt>
    <dgm:pt modelId="{87B1AA19-7358-4E55-9A08-2345DB4D7A07}" type="pres">
      <dgm:prSet presAssocID="{062AE5DD-5484-4BA5-9D37-CCC3B199F08B}" presName="parTxOnly" presStyleLbl="node1" presStyleIdx="1" presStyleCnt="3">
        <dgm:presLayoutVars>
          <dgm:chMax val="0"/>
          <dgm:chPref val="0"/>
          <dgm:bulletEnabled val="1"/>
        </dgm:presLayoutVars>
      </dgm:prSet>
      <dgm:spPr/>
    </dgm:pt>
    <dgm:pt modelId="{DAAFA4DF-A310-4718-AF87-96488FC6480D}" type="pres">
      <dgm:prSet presAssocID="{464AB5D7-BBE1-4636-B684-3515CE015E95}" presName="parTxOnlySpace" presStyleCnt="0"/>
      <dgm:spPr/>
    </dgm:pt>
    <dgm:pt modelId="{53894A4D-CA6A-42F0-AA92-3FEF4210BE15}" type="pres">
      <dgm:prSet presAssocID="{858B6C6B-CC56-4F17-911C-681CDA60D1AC}" presName="parTxOnly" presStyleLbl="node1" presStyleIdx="2" presStyleCnt="3">
        <dgm:presLayoutVars>
          <dgm:chMax val="0"/>
          <dgm:chPref val="0"/>
          <dgm:bulletEnabled val="1"/>
        </dgm:presLayoutVars>
      </dgm:prSet>
      <dgm:spPr/>
    </dgm:pt>
  </dgm:ptLst>
  <dgm:cxnLst>
    <dgm:cxn modelId="{D52E860E-44D6-4F1B-9766-6F51D3BDCC01}" type="presOf" srcId="{D200F1A9-BC69-499E-89AA-7BD193478B49}" destId="{996E0651-BF19-4485-9855-C31F20526940}" srcOrd="0" destOrd="0" presId="urn:microsoft.com/office/officeart/2005/8/layout/chevron1"/>
    <dgm:cxn modelId="{37665A1A-A219-4770-BD85-E0A54A0A6B5E}" type="presOf" srcId="{858B6C6B-CC56-4F17-911C-681CDA60D1AC}" destId="{53894A4D-CA6A-42F0-AA92-3FEF4210BE15}" srcOrd="0" destOrd="0" presId="urn:microsoft.com/office/officeart/2005/8/layout/chevron1"/>
    <dgm:cxn modelId="{5B777A1F-6E48-4A39-A243-DDFB8F9717B8}" srcId="{BC888414-12E7-402A-A51B-D1F4682DFCC5}" destId="{858B6C6B-CC56-4F17-911C-681CDA60D1AC}" srcOrd="2" destOrd="0" parTransId="{9B3756B2-8E4A-417C-98A3-0D7B9C9E0774}" sibTransId="{94566CD6-BD7C-4C08-9FEC-09CD77612B2E}"/>
    <dgm:cxn modelId="{DFB0487B-5A8F-4BC4-B724-670E82F0ACAE}" srcId="{BC888414-12E7-402A-A51B-D1F4682DFCC5}" destId="{062AE5DD-5484-4BA5-9D37-CCC3B199F08B}" srcOrd="1" destOrd="0" parTransId="{F94F050B-180A-40F3-80F2-6B7D2A3CF280}" sibTransId="{464AB5D7-BBE1-4636-B684-3515CE015E95}"/>
    <dgm:cxn modelId="{34B17482-9B06-497F-813F-C944F6758644}" type="presOf" srcId="{062AE5DD-5484-4BA5-9D37-CCC3B199F08B}" destId="{87B1AA19-7358-4E55-9A08-2345DB4D7A07}" srcOrd="0" destOrd="0" presId="urn:microsoft.com/office/officeart/2005/8/layout/chevron1"/>
    <dgm:cxn modelId="{259307B2-B8AA-44EB-ACF8-524ADB189FBD}" srcId="{BC888414-12E7-402A-A51B-D1F4682DFCC5}" destId="{D200F1A9-BC69-499E-89AA-7BD193478B49}" srcOrd="0" destOrd="0" parTransId="{122C2C16-1F23-4B0C-8F77-0A49603F1B56}" sibTransId="{D49E5EB1-A7F5-4D37-828F-97F3982B7BD8}"/>
    <dgm:cxn modelId="{AFBA6DB8-E052-4399-8891-7D99224B883D}" type="presOf" srcId="{BC888414-12E7-402A-A51B-D1F4682DFCC5}" destId="{40EFFC79-9071-4902-8971-08095A81E03D}" srcOrd="0" destOrd="0" presId="urn:microsoft.com/office/officeart/2005/8/layout/chevron1"/>
    <dgm:cxn modelId="{714FCD20-9004-447E-A3D4-85B9C6C53673}" type="presParOf" srcId="{40EFFC79-9071-4902-8971-08095A81E03D}" destId="{996E0651-BF19-4485-9855-C31F20526940}" srcOrd="0" destOrd="0" presId="urn:microsoft.com/office/officeart/2005/8/layout/chevron1"/>
    <dgm:cxn modelId="{2C1052BF-A07E-466A-8F46-A57C83BF1C2F}" type="presParOf" srcId="{40EFFC79-9071-4902-8971-08095A81E03D}" destId="{861A228C-5C71-4F4E-8DBE-2FFDE5C618A7}" srcOrd="1" destOrd="0" presId="urn:microsoft.com/office/officeart/2005/8/layout/chevron1"/>
    <dgm:cxn modelId="{1C848171-C3D9-43BA-8774-55916B6BF45A}" type="presParOf" srcId="{40EFFC79-9071-4902-8971-08095A81E03D}" destId="{87B1AA19-7358-4E55-9A08-2345DB4D7A07}" srcOrd="2" destOrd="0" presId="urn:microsoft.com/office/officeart/2005/8/layout/chevron1"/>
    <dgm:cxn modelId="{272F0DA4-D274-4A86-9B72-5B4F5EDB645F}" type="presParOf" srcId="{40EFFC79-9071-4902-8971-08095A81E03D}" destId="{DAAFA4DF-A310-4718-AF87-96488FC6480D}" srcOrd="3" destOrd="0" presId="urn:microsoft.com/office/officeart/2005/8/layout/chevron1"/>
    <dgm:cxn modelId="{F766F69A-7D44-4959-9187-AB4CA04C32DD}" type="presParOf" srcId="{40EFFC79-9071-4902-8971-08095A81E03D}" destId="{53894A4D-CA6A-42F0-AA92-3FEF4210BE15}"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E0651-BF19-4485-9855-C31F20526940}">
      <dsp:nvSpPr>
        <dsp:cNvPr id="0" name=""/>
        <dsp:cNvSpPr/>
      </dsp:nvSpPr>
      <dsp:spPr>
        <a:xfrm>
          <a:off x="0" y="591557"/>
          <a:ext cx="2764466" cy="11057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Calling SpaceX API</a:t>
          </a:r>
        </a:p>
      </dsp:txBody>
      <dsp:txXfrm>
        <a:off x="552893" y="591557"/>
        <a:ext cx="1658680" cy="1105786"/>
      </dsp:txXfrm>
    </dsp:sp>
    <dsp:sp modelId="{87B1AA19-7358-4E55-9A08-2345DB4D7A07}">
      <dsp:nvSpPr>
        <dsp:cNvPr id="0" name=""/>
        <dsp:cNvSpPr/>
      </dsp:nvSpPr>
      <dsp:spPr>
        <a:xfrm>
          <a:off x="2490289" y="591557"/>
          <a:ext cx="2764466" cy="11057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JSON Response</a:t>
          </a:r>
        </a:p>
        <a:p>
          <a:pPr marL="0" lvl="0" indent="0" algn="ctr" defTabSz="977900">
            <a:lnSpc>
              <a:spcPct val="90000"/>
            </a:lnSpc>
            <a:spcBef>
              <a:spcPct val="0"/>
            </a:spcBef>
            <a:spcAft>
              <a:spcPct val="35000"/>
            </a:spcAft>
            <a:buNone/>
          </a:pPr>
          <a:r>
            <a:rPr lang="en-US" sz="2200" kern="1200" dirty="0"/>
            <a:t>To </a:t>
          </a:r>
          <a:r>
            <a:rPr lang="en-US" sz="2200" kern="1200" dirty="0" err="1"/>
            <a:t>Dataframe</a:t>
          </a:r>
          <a:endParaRPr lang="en-US" sz="2200" kern="1200" dirty="0"/>
        </a:p>
      </dsp:txBody>
      <dsp:txXfrm>
        <a:off x="3043182" y="591557"/>
        <a:ext cx="1658680" cy="1105786"/>
      </dsp:txXfrm>
    </dsp:sp>
    <dsp:sp modelId="{53894A4D-CA6A-42F0-AA92-3FEF4210BE15}">
      <dsp:nvSpPr>
        <dsp:cNvPr id="0" name=""/>
        <dsp:cNvSpPr/>
      </dsp:nvSpPr>
      <dsp:spPr>
        <a:xfrm>
          <a:off x="4978309" y="591557"/>
          <a:ext cx="2764466" cy="11057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Clean and Export Data to CSV</a:t>
          </a:r>
        </a:p>
      </dsp:txBody>
      <dsp:txXfrm>
        <a:off x="5531202" y="591557"/>
        <a:ext cx="1658680" cy="11057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E0651-BF19-4485-9855-C31F20526940}">
      <dsp:nvSpPr>
        <dsp:cNvPr id="0" name=""/>
        <dsp:cNvSpPr/>
      </dsp:nvSpPr>
      <dsp:spPr>
        <a:xfrm>
          <a:off x="0" y="744118"/>
          <a:ext cx="2848915" cy="11395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Get HTML Response from Wikipedia</a:t>
          </a:r>
        </a:p>
      </dsp:txBody>
      <dsp:txXfrm>
        <a:off x="569783" y="744118"/>
        <a:ext cx="1709349" cy="1139566"/>
      </dsp:txXfrm>
    </dsp:sp>
    <dsp:sp modelId="{87B1AA19-7358-4E55-9A08-2345DB4D7A07}">
      <dsp:nvSpPr>
        <dsp:cNvPr id="0" name=""/>
        <dsp:cNvSpPr/>
      </dsp:nvSpPr>
      <dsp:spPr>
        <a:xfrm>
          <a:off x="2566361" y="744118"/>
          <a:ext cx="2848915" cy="11395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Extract data with </a:t>
          </a:r>
          <a:r>
            <a:rPr lang="en-US" sz="1800" kern="1200" dirty="0" err="1"/>
            <a:t>BeautifulSoup</a:t>
          </a:r>
          <a:endParaRPr lang="en-US" sz="1800" kern="1200" dirty="0"/>
        </a:p>
        <a:p>
          <a:pPr marL="0" lvl="0" indent="0" algn="ctr" defTabSz="800100">
            <a:lnSpc>
              <a:spcPct val="90000"/>
            </a:lnSpc>
            <a:spcBef>
              <a:spcPct val="0"/>
            </a:spcBef>
            <a:spcAft>
              <a:spcPct val="35000"/>
            </a:spcAft>
            <a:buNone/>
          </a:pPr>
          <a:r>
            <a:rPr lang="en-US" sz="1800" kern="1200" dirty="0"/>
            <a:t>To </a:t>
          </a:r>
          <a:r>
            <a:rPr lang="en-US" sz="1800" kern="1200" dirty="0" err="1"/>
            <a:t>Dataframe</a:t>
          </a:r>
          <a:endParaRPr lang="en-US" sz="1800" kern="1200" dirty="0"/>
        </a:p>
      </dsp:txBody>
      <dsp:txXfrm>
        <a:off x="3136144" y="744118"/>
        <a:ext cx="1709349" cy="1139566"/>
      </dsp:txXfrm>
    </dsp:sp>
    <dsp:sp modelId="{53894A4D-CA6A-42F0-AA92-3FEF4210BE15}">
      <dsp:nvSpPr>
        <dsp:cNvPr id="0" name=""/>
        <dsp:cNvSpPr/>
      </dsp:nvSpPr>
      <dsp:spPr>
        <a:xfrm>
          <a:off x="5130385" y="744118"/>
          <a:ext cx="2848915" cy="11395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Clean and Export Data to CSV</a:t>
          </a:r>
        </a:p>
      </dsp:txBody>
      <dsp:txXfrm>
        <a:off x="5700168" y="744118"/>
        <a:ext cx="1709349" cy="113956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ayanZomarah/Applied-Data-Science-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ayanZomarah/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ayanZomarah/Applied-Data-Science-Capstone/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ayanZomarah/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ayanZomarah/Applied-Data-Science-Capstone/blob/main/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github.com/BayanZomarah/Applied-Data-Science-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ayanZomarah/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Bayan Zomarah</a:t>
            </a:r>
          </a:p>
          <a:p>
            <a:r>
              <a:rPr lang="en-US" dirty="0">
                <a:solidFill>
                  <a:schemeClr val="bg2"/>
                </a:solidFill>
                <a:latin typeface="Abadi" panose="020B0604020104020204" pitchFamily="34" charset="0"/>
                <a:ea typeface="SF Pro" pitchFamily="2" charset="0"/>
                <a:cs typeface="SF Pro" pitchFamily="2" charset="0"/>
              </a:rPr>
              <a:t>9/26/2023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6" name="مجموعة 5">
            <a:extLst>
              <a:ext uri="{FF2B5EF4-FFF2-40B4-BE49-F238E27FC236}">
                <a16:creationId xmlns:a16="http://schemas.microsoft.com/office/drawing/2014/main" id="{C184A234-35AE-4B63-35EA-AF5785DFBFD5}"/>
              </a:ext>
            </a:extLst>
          </p:cNvPr>
          <p:cNvGrpSpPr/>
          <p:nvPr/>
        </p:nvGrpSpPr>
        <p:grpSpPr>
          <a:xfrm>
            <a:off x="4822823" y="1873743"/>
            <a:ext cx="6503111" cy="3849301"/>
            <a:chOff x="4860122" y="1873743"/>
            <a:chExt cx="6503111" cy="3849301"/>
          </a:xfrm>
        </p:grpSpPr>
        <p:sp>
          <p:nvSpPr>
            <p:cNvPr id="7" name="شكل حر: شكل 6">
              <a:extLst>
                <a:ext uri="{FF2B5EF4-FFF2-40B4-BE49-F238E27FC236}">
                  <a16:creationId xmlns:a16="http://schemas.microsoft.com/office/drawing/2014/main" id="{89652A03-89EF-11C9-28F4-D7E7F48684AA}"/>
                </a:ext>
              </a:extLst>
            </p:cNvPr>
            <p:cNvSpPr/>
            <p:nvPr/>
          </p:nvSpPr>
          <p:spPr>
            <a:xfrm>
              <a:off x="4860122" y="1873743"/>
              <a:ext cx="6503111" cy="326458"/>
            </a:xfrm>
            <a:custGeom>
              <a:avLst/>
              <a:gdLst>
                <a:gd name="connsiteX0" fmla="*/ 0 w 6503111"/>
                <a:gd name="connsiteY0" fmla="*/ 32646 h 326458"/>
                <a:gd name="connsiteX1" fmla="*/ 32646 w 6503111"/>
                <a:gd name="connsiteY1" fmla="*/ 0 h 326458"/>
                <a:gd name="connsiteX2" fmla="*/ 6470465 w 6503111"/>
                <a:gd name="connsiteY2" fmla="*/ 0 h 326458"/>
                <a:gd name="connsiteX3" fmla="*/ 6503111 w 6503111"/>
                <a:gd name="connsiteY3" fmla="*/ 32646 h 326458"/>
                <a:gd name="connsiteX4" fmla="*/ 6503111 w 6503111"/>
                <a:gd name="connsiteY4" fmla="*/ 293812 h 326458"/>
                <a:gd name="connsiteX5" fmla="*/ 6470465 w 6503111"/>
                <a:gd name="connsiteY5" fmla="*/ 326458 h 326458"/>
                <a:gd name="connsiteX6" fmla="*/ 32646 w 6503111"/>
                <a:gd name="connsiteY6" fmla="*/ 326458 h 326458"/>
                <a:gd name="connsiteX7" fmla="*/ 0 w 6503111"/>
                <a:gd name="connsiteY7" fmla="*/ 293812 h 326458"/>
                <a:gd name="connsiteX8" fmla="*/ 0 w 6503111"/>
                <a:gd name="connsiteY8" fmla="*/ 32646 h 32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3111" h="326458">
                  <a:moveTo>
                    <a:pt x="0" y="32646"/>
                  </a:moveTo>
                  <a:cubicBezTo>
                    <a:pt x="0" y="14616"/>
                    <a:pt x="14616" y="0"/>
                    <a:pt x="32646" y="0"/>
                  </a:cubicBezTo>
                  <a:lnTo>
                    <a:pt x="6470465" y="0"/>
                  </a:lnTo>
                  <a:cubicBezTo>
                    <a:pt x="6488495" y="0"/>
                    <a:pt x="6503111" y="14616"/>
                    <a:pt x="6503111" y="32646"/>
                  </a:cubicBezTo>
                  <a:lnTo>
                    <a:pt x="6503111" y="293812"/>
                  </a:lnTo>
                  <a:cubicBezTo>
                    <a:pt x="6503111" y="311842"/>
                    <a:pt x="6488495" y="326458"/>
                    <a:pt x="6470465" y="326458"/>
                  </a:cubicBezTo>
                  <a:lnTo>
                    <a:pt x="32646" y="326458"/>
                  </a:lnTo>
                  <a:cubicBezTo>
                    <a:pt x="14616" y="326458"/>
                    <a:pt x="0" y="311842"/>
                    <a:pt x="0" y="293812"/>
                  </a:cubicBezTo>
                  <a:lnTo>
                    <a:pt x="0" y="3264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480"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1- Calculating Lunches for each Site</a:t>
              </a:r>
            </a:p>
          </p:txBody>
        </p:sp>
        <p:sp>
          <p:nvSpPr>
            <p:cNvPr id="10" name="شكل حر: شكل 9">
              <a:extLst>
                <a:ext uri="{FF2B5EF4-FFF2-40B4-BE49-F238E27FC236}">
                  <a16:creationId xmlns:a16="http://schemas.microsoft.com/office/drawing/2014/main" id="{066983ED-50CC-25B0-DF92-6EAF591F774D}"/>
                </a:ext>
              </a:extLst>
            </p:cNvPr>
            <p:cNvSpPr/>
            <p:nvPr/>
          </p:nvSpPr>
          <p:spPr>
            <a:xfrm>
              <a:off x="4860122" y="2754454"/>
              <a:ext cx="6503111" cy="326458"/>
            </a:xfrm>
            <a:custGeom>
              <a:avLst/>
              <a:gdLst>
                <a:gd name="connsiteX0" fmla="*/ 0 w 6503111"/>
                <a:gd name="connsiteY0" fmla="*/ 32646 h 326458"/>
                <a:gd name="connsiteX1" fmla="*/ 32646 w 6503111"/>
                <a:gd name="connsiteY1" fmla="*/ 0 h 326458"/>
                <a:gd name="connsiteX2" fmla="*/ 6470465 w 6503111"/>
                <a:gd name="connsiteY2" fmla="*/ 0 h 326458"/>
                <a:gd name="connsiteX3" fmla="*/ 6503111 w 6503111"/>
                <a:gd name="connsiteY3" fmla="*/ 32646 h 326458"/>
                <a:gd name="connsiteX4" fmla="*/ 6503111 w 6503111"/>
                <a:gd name="connsiteY4" fmla="*/ 293812 h 326458"/>
                <a:gd name="connsiteX5" fmla="*/ 6470465 w 6503111"/>
                <a:gd name="connsiteY5" fmla="*/ 326458 h 326458"/>
                <a:gd name="connsiteX6" fmla="*/ 32646 w 6503111"/>
                <a:gd name="connsiteY6" fmla="*/ 326458 h 326458"/>
                <a:gd name="connsiteX7" fmla="*/ 0 w 6503111"/>
                <a:gd name="connsiteY7" fmla="*/ 293812 h 326458"/>
                <a:gd name="connsiteX8" fmla="*/ 0 w 6503111"/>
                <a:gd name="connsiteY8" fmla="*/ 32646 h 32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3111" h="326458">
                  <a:moveTo>
                    <a:pt x="0" y="32646"/>
                  </a:moveTo>
                  <a:cubicBezTo>
                    <a:pt x="0" y="14616"/>
                    <a:pt x="14616" y="0"/>
                    <a:pt x="32646" y="0"/>
                  </a:cubicBezTo>
                  <a:lnTo>
                    <a:pt x="6470465" y="0"/>
                  </a:lnTo>
                  <a:cubicBezTo>
                    <a:pt x="6488495" y="0"/>
                    <a:pt x="6503111" y="14616"/>
                    <a:pt x="6503111" y="32646"/>
                  </a:cubicBezTo>
                  <a:lnTo>
                    <a:pt x="6503111" y="293812"/>
                  </a:lnTo>
                  <a:cubicBezTo>
                    <a:pt x="6503111" y="311842"/>
                    <a:pt x="6488495" y="326458"/>
                    <a:pt x="6470465" y="326458"/>
                  </a:cubicBezTo>
                  <a:lnTo>
                    <a:pt x="32646" y="326458"/>
                  </a:lnTo>
                  <a:cubicBezTo>
                    <a:pt x="14616" y="326458"/>
                    <a:pt x="0" y="311842"/>
                    <a:pt x="0" y="293812"/>
                  </a:cubicBezTo>
                  <a:lnTo>
                    <a:pt x="0" y="3264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480"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2- Calculating Number and Occurrence for each Orbit</a:t>
              </a:r>
            </a:p>
          </p:txBody>
        </p:sp>
        <p:sp>
          <p:nvSpPr>
            <p:cNvPr id="12" name="شكل حر: شكل 11">
              <a:extLst>
                <a:ext uri="{FF2B5EF4-FFF2-40B4-BE49-F238E27FC236}">
                  <a16:creationId xmlns:a16="http://schemas.microsoft.com/office/drawing/2014/main" id="{57747C63-AD82-A8A3-17CD-C907985F26A0}"/>
                </a:ext>
              </a:extLst>
            </p:cNvPr>
            <p:cNvSpPr/>
            <p:nvPr/>
          </p:nvSpPr>
          <p:spPr>
            <a:xfrm>
              <a:off x="4860122" y="3635165"/>
              <a:ext cx="6503111" cy="326458"/>
            </a:xfrm>
            <a:custGeom>
              <a:avLst/>
              <a:gdLst>
                <a:gd name="connsiteX0" fmla="*/ 0 w 6503111"/>
                <a:gd name="connsiteY0" fmla="*/ 32646 h 326458"/>
                <a:gd name="connsiteX1" fmla="*/ 32646 w 6503111"/>
                <a:gd name="connsiteY1" fmla="*/ 0 h 326458"/>
                <a:gd name="connsiteX2" fmla="*/ 6470465 w 6503111"/>
                <a:gd name="connsiteY2" fmla="*/ 0 h 326458"/>
                <a:gd name="connsiteX3" fmla="*/ 6503111 w 6503111"/>
                <a:gd name="connsiteY3" fmla="*/ 32646 h 326458"/>
                <a:gd name="connsiteX4" fmla="*/ 6503111 w 6503111"/>
                <a:gd name="connsiteY4" fmla="*/ 293812 h 326458"/>
                <a:gd name="connsiteX5" fmla="*/ 6470465 w 6503111"/>
                <a:gd name="connsiteY5" fmla="*/ 326458 h 326458"/>
                <a:gd name="connsiteX6" fmla="*/ 32646 w 6503111"/>
                <a:gd name="connsiteY6" fmla="*/ 326458 h 326458"/>
                <a:gd name="connsiteX7" fmla="*/ 0 w 6503111"/>
                <a:gd name="connsiteY7" fmla="*/ 293812 h 326458"/>
                <a:gd name="connsiteX8" fmla="*/ 0 w 6503111"/>
                <a:gd name="connsiteY8" fmla="*/ 32646 h 32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3111" h="326458">
                  <a:moveTo>
                    <a:pt x="0" y="32646"/>
                  </a:moveTo>
                  <a:cubicBezTo>
                    <a:pt x="0" y="14616"/>
                    <a:pt x="14616" y="0"/>
                    <a:pt x="32646" y="0"/>
                  </a:cubicBezTo>
                  <a:lnTo>
                    <a:pt x="6470465" y="0"/>
                  </a:lnTo>
                  <a:cubicBezTo>
                    <a:pt x="6488495" y="0"/>
                    <a:pt x="6503111" y="14616"/>
                    <a:pt x="6503111" y="32646"/>
                  </a:cubicBezTo>
                  <a:lnTo>
                    <a:pt x="6503111" y="293812"/>
                  </a:lnTo>
                  <a:cubicBezTo>
                    <a:pt x="6503111" y="311842"/>
                    <a:pt x="6488495" y="326458"/>
                    <a:pt x="6470465" y="326458"/>
                  </a:cubicBezTo>
                  <a:lnTo>
                    <a:pt x="32646" y="326458"/>
                  </a:lnTo>
                  <a:cubicBezTo>
                    <a:pt x="14616" y="326458"/>
                    <a:pt x="0" y="311842"/>
                    <a:pt x="0" y="293812"/>
                  </a:cubicBezTo>
                  <a:lnTo>
                    <a:pt x="0" y="3264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480"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3- Calculate Number and Occurrence of mission Outcome per Orbit Type  </a:t>
              </a:r>
            </a:p>
          </p:txBody>
        </p:sp>
        <p:sp>
          <p:nvSpPr>
            <p:cNvPr id="14" name="شكل حر: شكل 13">
              <a:extLst>
                <a:ext uri="{FF2B5EF4-FFF2-40B4-BE49-F238E27FC236}">
                  <a16:creationId xmlns:a16="http://schemas.microsoft.com/office/drawing/2014/main" id="{0E3CE753-F537-05DA-C9CD-13FA9202CBC9}"/>
                </a:ext>
              </a:extLst>
            </p:cNvPr>
            <p:cNvSpPr/>
            <p:nvPr/>
          </p:nvSpPr>
          <p:spPr>
            <a:xfrm>
              <a:off x="4860122" y="4515875"/>
              <a:ext cx="6503111" cy="326458"/>
            </a:xfrm>
            <a:custGeom>
              <a:avLst/>
              <a:gdLst>
                <a:gd name="connsiteX0" fmla="*/ 0 w 6503111"/>
                <a:gd name="connsiteY0" fmla="*/ 32646 h 326458"/>
                <a:gd name="connsiteX1" fmla="*/ 32646 w 6503111"/>
                <a:gd name="connsiteY1" fmla="*/ 0 h 326458"/>
                <a:gd name="connsiteX2" fmla="*/ 6470465 w 6503111"/>
                <a:gd name="connsiteY2" fmla="*/ 0 h 326458"/>
                <a:gd name="connsiteX3" fmla="*/ 6503111 w 6503111"/>
                <a:gd name="connsiteY3" fmla="*/ 32646 h 326458"/>
                <a:gd name="connsiteX4" fmla="*/ 6503111 w 6503111"/>
                <a:gd name="connsiteY4" fmla="*/ 293812 h 326458"/>
                <a:gd name="connsiteX5" fmla="*/ 6470465 w 6503111"/>
                <a:gd name="connsiteY5" fmla="*/ 326458 h 326458"/>
                <a:gd name="connsiteX6" fmla="*/ 32646 w 6503111"/>
                <a:gd name="connsiteY6" fmla="*/ 326458 h 326458"/>
                <a:gd name="connsiteX7" fmla="*/ 0 w 6503111"/>
                <a:gd name="connsiteY7" fmla="*/ 293812 h 326458"/>
                <a:gd name="connsiteX8" fmla="*/ 0 w 6503111"/>
                <a:gd name="connsiteY8" fmla="*/ 32646 h 32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3111" h="326458">
                  <a:moveTo>
                    <a:pt x="0" y="32646"/>
                  </a:moveTo>
                  <a:cubicBezTo>
                    <a:pt x="0" y="14616"/>
                    <a:pt x="14616" y="0"/>
                    <a:pt x="32646" y="0"/>
                  </a:cubicBezTo>
                  <a:lnTo>
                    <a:pt x="6470465" y="0"/>
                  </a:lnTo>
                  <a:cubicBezTo>
                    <a:pt x="6488495" y="0"/>
                    <a:pt x="6503111" y="14616"/>
                    <a:pt x="6503111" y="32646"/>
                  </a:cubicBezTo>
                  <a:lnTo>
                    <a:pt x="6503111" y="293812"/>
                  </a:lnTo>
                  <a:cubicBezTo>
                    <a:pt x="6503111" y="311842"/>
                    <a:pt x="6488495" y="326458"/>
                    <a:pt x="6470465" y="326458"/>
                  </a:cubicBezTo>
                  <a:lnTo>
                    <a:pt x="32646" y="326458"/>
                  </a:lnTo>
                  <a:cubicBezTo>
                    <a:pt x="14616" y="326458"/>
                    <a:pt x="0" y="311842"/>
                    <a:pt x="0" y="293812"/>
                  </a:cubicBezTo>
                  <a:lnTo>
                    <a:pt x="0" y="3264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480" tIns="38100" rIns="38101" bIns="38100" numCol="1" spcCol="1270" anchor="ctr" anchorCtr="0">
              <a:noAutofit/>
            </a:bodyPr>
            <a:lstStyle/>
            <a:p>
              <a:pPr marL="0" lvl="0" indent="0" algn="l" defTabSz="444500">
                <a:lnSpc>
                  <a:spcPct val="90000"/>
                </a:lnSpc>
                <a:spcBef>
                  <a:spcPct val="0"/>
                </a:spcBef>
                <a:spcAft>
                  <a:spcPct val="35000"/>
                </a:spcAft>
                <a:buNone/>
              </a:pPr>
              <a:r>
                <a:rPr lang="en-US" sz="1000" dirty="0"/>
                <a:t>	     </a:t>
              </a:r>
              <a:r>
                <a:rPr lang="en-US" sz="1000" kern="1200" dirty="0"/>
                <a:t>4- Creating Landing Outcome Label from Outcome Column </a:t>
              </a:r>
            </a:p>
          </p:txBody>
        </p:sp>
        <p:sp>
          <p:nvSpPr>
            <p:cNvPr id="16" name="شكل حر: شكل 15">
              <a:extLst>
                <a:ext uri="{FF2B5EF4-FFF2-40B4-BE49-F238E27FC236}">
                  <a16:creationId xmlns:a16="http://schemas.microsoft.com/office/drawing/2014/main" id="{EE6EB23B-2B2E-D697-7BC8-59660474A893}"/>
                </a:ext>
              </a:extLst>
            </p:cNvPr>
            <p:cNvSpPr/>
            <p:nvPr/>
          </p:nvSpPr>
          <p:spPr>
            <a:xfrm>
              <a:off x="4860122" y="5396586"/>
              <a:ext cx="6503111" cy="326458"/>
            </a:xfrm>
            <a:custGeom>
              <a:avLst/>
              <a:gdLst>
                <a:gd name="connsiteX0" fmla="*/ 0 w 6503111"/>
                <a:gd name="connsiteY0" fmla="*/ 32646 h 326458"/>
                <a:gd name="connsiteX1" fmla="*/ 32646 w 6503111"/>
                <a:gd name="connsiteY1" fmla="*/ 0 h 326458"/>
                <a:gd name="connsiteX2" fmla="*/ 6470465 w 6503111"/>
                <a:gd name="connsiteY2" fmla="*/ 0 h 326458"/>
                <a:gd name="connsiteX3" fmla="*/ 6503111 w 6503111"/>
                <a:gd name="connsiteY3" fmla="*/ 32646 h 326458"/>
                <a:gd name="connsiteX4" fmla="*/ 6503111 w 6503111"/>
                <a:gd name="connsiteY4" fmla="*/ 293812 h 326458"/>
                <a:gd name="connsiteX5" fmla="*/ 6470465 w 6503111"/>
                <a:gd name="connsiteY5" fmla="*/ 326458 h 326458"/>
                <a:gd name="connsiteX6" fmla="*/ 32646 w 6503111"/>
                <a:gd name="connsiteY6" fmla="*/ 326458 h 326458"/>
                <a:gd name="connsiteX7" fmla="*/ 0 w 6503111"/>
                <a:gd name="connsiteY7" fmla="*/ 293812 h 326458"/>
                <a:gd name="connsiteX8" fmla="*/ 0 w 6503111"/>
                <a:gd name="connsiteY8" fmla="*/ 32646 h 32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3111" h="326458">
                  <a:moveTo>
                    <a:pt x="0" y="32646"/>
                  </a:moveTo>
                  <a:cubicBezTo>
                    <a:pt x="0" y="14616"/>
                    <a:pt x="14616" y="0"/>
                    <a:pt x="32646" y="0"/>
                  </a:cubicBezTo>
                  <a:lnTo>
                    <a:pt x="6470465" y="0"/>
                  </a:lnTo>
                  <a:cubicBezTo>
                    <a:pt x="6488495" y="0"/>
                    <a:pt x="6503111" y="14616"/>
                    <a:pt x="6503111" y="32646"/>
                  </a:cubicBezTo>
                  <a:lnTo>
                    <a:pt x="6503111" y="293812"/>
                  </a:lnTo>
                  <a:cubicBezTo>
                    <a:pt x="6503111" y="311842"/>
                    <a:pt x="6488495" y="326458"/>
                    <a:pt x="6470465" y="326458"/>
                  </a:cubicBezTo>
                  <a:lnTo>
                    <a:pt x="32646" y="326458"/>
                  </a:lnTo>
                  <a:cubicBezTo>
                    <a:pt x="14616" y="326458"/>
                    <a:pt x="0" y="311842"/>
                    <a:pt x="0" y="293812"/>
                  </a:cubicBezTo>
                  <a:lnTo>
                    <a:pt x="0" y="3264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480" tIns="38100" rIns="38101" bIns="38100" numCol="1" spcCol="1270" anchor="ctr" anchorCtr="0">
              <a:noAutofit/>
            </a:bodyPr>
            <a:lstStyle/>
            <a:p>
              <a:pPr marL="0" lvl="0" indent="0" algn="l" defTabSz="444500">
                <a:lnSpc>
                  <a:spcPct val="90000"/>
                </a:lnSpc>
                <a:spcBef>
                  <a:spcPct val="0"/>
                </a:spcBef>
                <a:spcAft>
                  <a:spcPct val="35000"/>
                </a:spcAft>
                <a:buNone/>
              </a:pPr>
              <a:r>
                <a:rPr lang="en-US" sz="1000" dirty="0"/>
                <a:t>	     </a:t>
              </a:r>
              <a:r>
                <a:rPr lang="en-US" sz="1000" kern="1200" dirty="0"/>
                <a:t> 5- Export to CSV File</a:t>
              </a:r>
            </a:p>
          </p:txBody>
        </p:sp>
      </p:grpSp>
      <p:sp>
        <p:nvSpPr>
          <p:cNvPr id="3" name="مربع نص 2">
            <a:extLst>
              <a:ext uri="{FF2B5EF4-FFF2-40B4-BE49-F238E27FC236}">
                <a16:creationId xmlns:a16="http://schemas.microsoft.com/office/drawing/2014/main" id="{9116F23B-B55A-0BC8-73F2-911C21BF0BDC}"/>
              </a:ext>
            </a:extLst>
          </p:cNvPr>
          <p:cNvSpPr txBox="1"/>
          <p:nvPr/>
        </p:nvSpPr>
        <p:spPr>
          <a:xfrm>
            <a:off x="665018" y="1604996"/>
            <a:ext cx="3676783" cy="3139321"/>
          </a:xfrm>
          <a:prstGeom prst="rect">
            <a:avLst/>
          </a:prstGeom>
          <a:noFill/>
        </p:spPr>
        <p:txBody>
          <a:bodyPr wrap="square" rtlCol="0">
            <a:spAutoFit/>
          </a:bodyPr>
          <a:lstStyle/>
          <a:p>
            <a:r>
              <a:rPr lang="en-US" dirty="0"/>
              <a:t>Check the missing data ,and data types and do on of the following to clean the data :</a:t>
            </a:r>
          </a:p>
          <a:p>
            <a:pPr marL="285750" indent="-285750">
              <a:buFont typeface="Arial" panose="020B0604020202020204" pitchFamily="34" charset="0"/>
              <a:buChar char="•"/>
            </a:pPr>
            <a:r>
              <a:rPr lang="en-US" dirty="0"/>
              <a:t>Replace the missing data with one-Using mean or so.</a:t>
            </a:r>
          </a:p>
          <a:p>
            <a:pPr marL="285750" indent="-285750">
              <a:buFont typeface="Arial" panose="020B0604020202020204" pitchFamily="34" charset="0"/>
              <a:buChar char="•"/>
            </a:pPr>
            <a:r>
              <a:rPr lang="en-US" dirty="0"/>
              <a:t>Change data type of the data.</a:t>
            </a:r>
          </a:p>
          <a:p>
            <a:pPr marL="285750" indent="-285750">
              <a:buFont typeface="Arial" panose="020B0604020202020204" pitchFamily="34" charset="0"/>
              <a:buChar char="•"/>
            </a:pPr>
            <a:r>
              <a:rPr lang="en-US" dirty="0"/>
              <a:t>Represent categorical data using integer or float dummy numbers -one hot encoding</a:t>
            </a:r>
          </a:p>
          <a:p>
            <a:pPr marL="285750" indent="-285750">
              <a:buFont typeface="Arial" panose="020B0604020202020204" pitchFamily="34" charset="0"/>
              <a:buChar char="•"/>
            </a:pPr>
            <a:r>
              <a:rPr lang="en-US" dirty="0"/>
              <a:t>Transform string variables into categorical variables</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736" y="1362008"/>
            <a:ext cx="10346149" cy="5007653"/>
          </a:xfrm>
          <a:prstGeom prst="rect">
            <a:avLst/>
          </a:prstGeom>
        </p:spPr>
        <p:txBody>
          <a:bodyPr lIns="91440" tIns="45720" rIns="91440" bIns="45720" anchor="t"/>
          <a:lstStyle/>
          <a:p>
            <a:pPr marL="0" indent="0">
              <a:lnSpc>
                <a:spcPct val="100000"/>
              </a:lnSpc>
              <a:spcBef>
                <a:spcPts val="1400"/>
              </a:spcBef>
              <a:buNone/>
            </a:pPr>
            <a:r>
              <a:rPr lang="en-US" sz="1400" dirty="0">
                <a:solidFill>
                  <a:schemeClr val="accent3">
                    <a:lumMod val="25000"/>
                  </a:schemeClr>
                </a:solidFill>
                <a:latin typeface="Abadi"/>
              </a:rPr>
              <a:t>Scatter Graphs</a:t>
            </a:r>
          </a:p>
          <a:p>
            <a:pPr>
              <a:lnSpc>
                <a:spcPct val="100000"/>
              </a:lnSpc>
              <a:spcBef>
                <a:spcPts val="1400"/>
              </a:spcBef>
            </a:pPr>
            <a:r>
              <a:rPr lang="en-US" sz="1200" dirty="0">
                <a:solidFill>
                  <a:schemeClr val="accent3">
                    <a:lumMod val="25000"/>
                  </a:schemeClr>
                </a:solidFill>
                <a:latin typeface="Abadi"/>
              </a:rPr>
              <a:t>Flight Number vs. Payload Mass</a:t>
            </a:r>
          </a:p>
          <a:p>
            <a:pPr>
              <a:lnSpc>
                <a:spcPct val="100000"/>
              </a:lnSpc>
              <a:spcBef>
                <a:spcPts val="1400"/>
              </a:spcBef>
            </a:pPr>
            <a:r>
              <a:rPr lang="en-US" sz="1200" dirty="0">
                <a:solidFill>
                  <a:schemeClr val="accent3">
                    <a:lumMod val="25000"/>
                  </a:schemeClr>
                </a:solidFill>
                <a:latin typeface="Abadi"/>
              </a:rPr>
              <a:t>Flight Number vs. Launch Site</a:t>
            </a:r>
          </a:p>
          <a:p>
            <a:pPr>
              <a:lnSpc>
                <a:spcPct val="100000"/>
              </a:lnSpc>
              <a:spcBef>
                <a:spcPts val="1400"/>
              </a:spcBef>
            </a:pPr>
            <a:r>
              <a:rPr lang="en-US" sz="1200" dirty="0">
                <a:solidFill>
                  <a:schemeClr val="accent3">
                    <a:lumMod val="25000"/>
                  </a:schemeClr>
                </a:solidFill>
                <a:latin typeface="Abadi"/>
              </a:rPr>
              <a:t>Payload vs. Launch Site</a:t>
            </a:r>
          </a:p>
          <a:p>
            <a:pPr>
              <a:lnSpc>
                <a:spcPct val="100000"/>
              </a:lnSpc>
              <a:spcBef>
                <a:spcPts val="1400"/>
              </a:spcBef>
            </a:pPr>
            <a:r>
              <a:rPr lang="en-US" sz="1200" dirty="0">
                <a:solidFill>
                  <a:schemeClr val="accent3">
                    <a:lumMod val="25000"/>
                  </a:schemeClr>
                </a:solidFill>
                <a:latin typeface="Abadi"/>
              </a:rPr>
              <a:t> Orbit vs. Flight Number</a:t>
            </a:r>
          </a:p>
          <a:p>
            <a:pPr>
              <a:lnSpc>
                <a:spcPct val="100000"/>
              </a:lnSpc>
              <a:spcBef>
                <a:spcPts val="1400"/>
              </a:spcBef>
            </a:pPr>
            <a:r>
              <a:rPr lang="en-US" sz="1200" dirty="0">
                <a:solidFill>
                  <a:schemeClr val="accent3">
                    <a:lumMod val="25000"/>
                  </a:schemeClr>
                </a:solidFill>
                <a:latin typeface="Abadi"/>
              </a:rPr>
              <a:t>Payload vs. Orbit Type</a:t>
            </a:r>
          </a:p>
          <a:p>
            <a:pPr>
              <a:lnSpc>
                <a:spcPct val="100000"/>
              </a:lnSpc>
              <a:spcBef>
                <a:spcPts val="1400"/>
              </a:spcBef>
            </a:pPr>
            <a:r>
              <a:rPr lang="en-US" sz="1200" dirty="0">
                <a:solidFill>
                  <a:schemeClr val="accent3">
                    <a:lumMod val="25000"/>
                  </a:schemeClr>
                </a:solidFill>
                <a:latin typeface="Abadi"/>
              </a:rPr>
              <a:t>Orbit vs. Payload Mass</a:t>
            </a:r>
          </a:p>
          <a:p>
            <a:pPr marL="0" indent="0">
              <a:lnSpc>
                <a:spcPct val="100000"/>
              </a:lnSpc>
              <a:spcBef>
                <a:spcPts val="1400"/>
              </a:spcBef>
              <a:buNone/>
            </a:pPr>
            <a:r>
              <a:rPr lang="en-US" sz="1400" dirty="0">
                <a:solidFill>
                  <a:schemeClr val="accent3">
                    <a:lumMod val="25000"/>
                  </a:schemeClr>
                </a:solidFill>
                <a:latin typeface="Abadi"/>
              </a:rPr>
              <a:t>Bar Graph</a:t>
            </a:r>
          </a:p>
          <a:p>
            <a:pPr>
              <a:lnSpc>
                <a:spcPct val="100000"/>
              </a:lnSpc>
              <a:spcBef>
                <a:spcPts val="1400"/>
              </a:spcBef>
            </a:pPr>
            <a:r>
              <a:rPr lang="en-US" sz="1200" dirty="0">
                <a:solidFill>
                  <a:schemeClr val="accent3">
                    <a:lumMod val="25000"/>
                  </a:schemeClr>
                </a:solidFill>
                <a:latin typeface="Abadi"/>
              </a:rPr>
              <a:t>Success rate vs. Orbit</a:t>
            </a:r>
          </a:p>
          <a:p>
            <a:pPr marL="0" indent="0">
              <a:lnSpc>
                <a:spcPct val="100000"/>
              </a:lnSpc>
              <a:spcBef>
                <a:spcPts val="1400"/>
              </a:spcBef>
              <a:buNone/>
            </a:pPr>
            <a:r>
              <a:rPr lang="en-US" sz="1400" dirty="0">
                <a:solidFill>
                  <a:schemeClr val="accent3">
                    <a:lumMod val="25000"/>
                  </a:schemeClr>
                </a:solidFill>
                <a:latin typeface="Abadi"/>
              </a:rPr>
              <a:t>Line Graph</a:t>
            </a:r>
          </a:p>
          <a:p>
            <a:pPr>
              <a:lnSpc>
                <a:spcPct val="100000"/>
              </a:lnSpc>
              <a:spcBef>
                <a:spcPts val="1400"/>
              </a:spcBef>
            </a:pPr>
            <a:r>
              <a:rPr lang="en-US" sz="1200" dirty="0">
                <a:solidFill>
                  <a:schemeClr val="accent3">
                    <a:lumMod val="25000"/>
                  </a:schemeClr>
                </a:solidFill>
                <a:latin typeface="Abadi"/>
              </a:rPr>
              <a:t>Success rate vs. Year</a:t>
            </a:r>
          </a:p>
          <a:p>
            <a:pPr marL="0" indent="0">
              <a:lnSpc>
                <a:spcPct val="100000"/>
              </a:lnSpc>
              <a:spcBef>
                <a:spcPts val="1400"/>
              </a:spcBef>
              <a:buNone/>
            </a:pPr>
            <a:r>
              <a:rPr lang="en-US" sz="1400" dirty="0">
                <a:solidFill>
                  <a:schemeClr val="accent3">
                    <a:lumMod val="25000"/>
                  </a:schemeClr>
                </a:solidFill>
                <a:latin typeface="Abadi"/>
              </a:rPr>
              <a:t>Matplotlib and Seaborn</a:t>
            </a:r>
          </a:p>
          <a:p>
            <a:pPr marL="0" indent="0">
              <a:lnSpc>
                <a:spcPct val="100000"/>
              </a:lnSpc>
              <a:spcBef>
                <a:spcPts val="1400"/>
              </a:spcBef>
              <a:buNone/>
            </a:pPr>
            <a:r>
              <a:rPr lang="en-US" sz="1400" dirty="0">
                <a:solidFill>
                  <a:schemeClr val="accent3">
                    <a:lumMod val="25000"/>
                  </a:schemeClr>
                </a:solidFill>
                <a:latin typeface="Abadi"/>
              </a:rPr>
              <a:t>Folium</a:t>
            </a:r>
          </a:p>
          <a:p>
            <a:pPr marL="0" indent="0">
              <a:lnSpc>
                <a:spcPct val="100000"/>
              </a:lnSpc>
              <a:spcBef>
                <a:spcPts val="1400"/>
              </a:spcBef>
              <a:buNone/>
            </a:pPr>
            <a:r>
              <a:rPr lang="en-US" sz="1400" dirty="0">
                <a:solidFill>
                  <a:schemeClr val="accent3">
                    <a:lumMod val="25000"/>
                  </a:schemeClr>
                </a:solidFill>
                <a:latin typeface="Abadi"/>
              </a:rPr>
              <a:t>Dash</a:t>
            </a:r>
          </a:p>
          <a:p>
            <a:pPr marL="0" indent="0">
              <a:lnSpc>
                <a:spcPct val="100000"/>
              </a:lnSpc>
              <a:spcBef>
                <a:spcPts val="1400"/>
              </a:spcBef>
              <a:buNone/>
            </a:pPr>
            <a:endParaRPr lang="en-US" sz="1200" dirty="0">
              <a:solidFill>
                <a:schemeClr val="accent3">
                  <a:lumMod val="25000"/>
                </a:schemeClr>
              </a:solidFill>
              <a:latin typeface="Abadi"/>
            </a:endParaRPr>
          </a:p>
          <a:p>
            <a:pPr marL="0" indent="0">
              <a:lnSpc>
                <a:spcPct val="100000"/>
              </a:lnSpc>
              <a:spcBef>
                <a:spcPts val="1400"/>
              </a:spcBef>
              <a:buNone/>
            </a:pPr>
            <a:endParaRPr lang="en-US" sz="1200" dirty="0">
              <a:solidFill>
                <a:schemeClr val="accent3">
                  <a:lumMod val="25000"/>
                </a:schemeClr>
              </a:solidFill>
              <a:latin typeface="Abadi"/>
            </a:endParaRPr>
          </a:p>
          <a:p>
            <a:pPr marL="0" indent="0">
              <a:lnSpc>
                <a:spcPct val="100000"/>
              </a:lnSpc>
              <a:spcBef>
                <a:spcPts val="1400"/>
              </a:spcBef>
              <a:buNone/>
            </a:pPr>
            <a:endParaRPr lang="en-US" sz="1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9" name="مستطيل 8">
            <a:hlinkClick r:id="rId3"/>
            <a:extLst>
              <a:ext uri="{FF2B5EF4-FFF2-40B4-BE49-F238E27FC236}">
                <a16:creationId xmlns:a16="http://schemas.microsoft.com/office/drawing/2014/main" id="{0891B518-6AB1-3677-23B7-74AE67E417CF}"/>
              </a:ext>
            </a:extLst>
          </p:cNvPr>
          <p:cNvSpPr/>
          <p:nvPr/>
        </p:nvSpPr>
        <p:spPr>
          <a:xfrm>
            <a:off x="8464683" y="6085110"/>
            <a:ext cx="1828800" cy="31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 Source</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1200" dirty="0">
                <a:solidFill>
                  <a:schemeClr val="accent3">
                    <a:lumMod val="25000"/>
                  </a:schemeClr>
                </a:solidFill>
                <a:latin typeface="Abadi"/>
              </a:rPr>
              <a:t>•  The data is queried using SQL to answer several questions about the data such as:</a:t>
            </a:r>
          </a:p>
          <a:p>
            <a:pPr marL="0" indent="0">
              <a:lnSpc>
                <a:spcPct val="100000"/>
              </a:lnSpc>
              <a:spcBef>
                <a:spcPts val="1400"/>
              </a:spcBef>
              <a:buNone/>
            </a:pPr>
            <a:r>
              <a:rPr lang="en-US" sz="1200" dirty="0">
                <a:solidFill>
                  <a:schemeClr val="accent3">
                    <a:lumMod val="25000"/>
                  </a:schemeClr>
                </a:solidFill>
                <a:latin typeface="Abadi"/>
              </a:rPr>
              <a:t>•   The names of the unique launch sites in the space mission</a:t>
            </a:r>
          </a:p>
          <a:p>
            <a:pPr marL="0" indent="0">
              <a:lnSpc>
                <a:spcPct val="100000"/>
              </a:lnSpc>
              <a:spcBef>
                <a:spcPts val="1400"/>
              </a:spcBef>
              <a:buNone/>
            </a:pPr>
            <a:r>
              <a:rPr lang="en-US" sz="1200" dirty="0">
                <a:solidFill>
                  <a:schemeClr val="accent3">
                    <a:lumMod val="25000"/>
                  </a:schemeClr>
                </a:solidFill>
                <a:latin typeface="Abadi"/>
              </a:rPr>
              <a:t>•    The total payload mass carried by boosters launched by NASA (CRS)</a:t>
            </a:r>
          </a:p>
          <a:p>
            <a:pPr>
              <a:lnSpc>
                <a:spcPct val="100000"/>
              </a:lnSpc>
              <a:spcBef>
                <a:spcPts val="1400"/>
              </a:spcBef>
            </a:pPr>
            <a:r>
              <a:rPr lang="en-US" sz="1200" dirty="0">
                <a:solidFill>
                  <a:schemeClr val="accent3">
                    <a:lumMod val="25000"/>
                  </a:schemeClr>
                </a:solidFill>
                <a:latin typeface="Abadi"/>
              </a:rPr>
              <a:t>The average payload mass carried by booster version F9 v1.1</a:t>
            </a:r>
          </a:p>
          <a:p>
            <a:pPr>
              <a:lnSpc>
                <a:spcPct val="100000"/>
              </a:lnSpc>
              <a:spcBef>
                <a:spcPts val="1400"/>
              </a:spcBef>
            </a:pPr>
            <a:r>
              <a:rPr lang="en-US" sz="1200" dirty="0">
                <a:solidFill>
                  <a:schemeClr val="accent3">
                    <a:lumMod val="25000"/>
                  </a:schemeClr>
                </a:solidFill>
                <a:latin typeface="Abadi"/>
              </a:rPr>
              <a:t>List the date when the first successful landing outcome in ground pad was achieved.</a:t>
            </a:r>
          </a:p>
          <a:p>
            <a:pPr>
              <a:lnSpc>
                <a:spcPct val="100000"/>
              </a:lnSpc>
              <a:spcBef>
                <a:spcPts val="1400"/>
              </a:spcBef>
            </a:pPr>
            <a:r>
              <a:rPr lang="en-US" sz="1200" dirty="0">
                <a:solidFill>
                  <a:schemeClr val="accent3">
                    <a:lumMod val="25000"/>
                  </a:schemeClr>
                </a:solidFill>
                <a:latin typeface="Abadi"/>
              </a:rPr>
              <a:t> List the names of the boosters which have success in drone ship and have payload mass greater than 4000 but less than 6000.</a:t>
            </a:r>
          </a:p>
          <a:p>
            <a:pPr>
              <a:lnSpc>
                <a:spcPct val="100000"/>
              </a:lnSpc>
              <a:spcBef>
                <a:spcPts val="1400"/>
              </a:spcBef>
            </a:pPr>
            <a:r>
              <a:rPr lang="en-US" sz="1200" dirty="0">
                <a:solidFill>
                  <a:schemeClr val="accent3">
                    <a:lumMod val="25000"/>
                  </a:schemeClr>
                </a:solidFill>
                <a:latin typeface="Abadi"/>
              </a:rPr>
              <a:t> List the total number of successful and failure mission outcomes.</a:t>
            </a:r>
          </a:p>
          <a:p>
            <a:pPr>
              <a:lnSpc>
                <a:spcPct val="100000"/>
              </a:lnSpc>
              <a:spcBef>
                <a:spcPts val="1400"/>
              </a:spcBef>
            </a:pPr>
            <a:r>
              <a:rPr lang="en-US" sz="1200" dirty="0">
                <a:solidFill>
                  <a:schemeClr val="accent3">
                    <a:lumMod val="25000"/>
                  </a:schemeClr>
                </a:solidFill>
                <a:latin typeface="Abadi"/>
              </a:rPr>
              <a:t>List the names of the </a:t>
            </a:r>
            <a:r>
              <a:rPr lang="en-US" sz="1200" dirty="0" err="1">
                <a:solidFill>
                  <a:schemeClr val="accent3">
                    <a:lumMod val="25000"/>
                  </a:schemeClr>
                </a:solidFill>
                <a:latin typeface="Abadi"/>
              </a:rPr>
              <a:t>booster_versions</a:t>
            </a:r>
            <a:r>
              <a:rPr lang="en-US" sz="1200" dirty="0">
                <a:solidFill>
                  <a:schemeClr val="accent3">
                    <a:lumMod val="25000"/>
                  </a:schemeClr>
                </a:solidFill>
                <a:latin typeface="Abadi"/>
              </a:rPr>
              <a:t> which have carried the maximum payload mass.</a:t>
            </a:r>
          </a:p>
          <a:p>
            <a:pPr>
              <a:lnSpc>
                <a:spcPct val="100000"/>
              </a:lnSpc>
              <a:spcBef>
                <a:spcPts val="1400"/>
              </a:spcBef>
            </a:pPr>
            <a:r>
              <a:rPr lang="en-US" sz="1200" dirty="0">
                <a:solidFill>
                  <a:schemeClr val="accent3">
                    <a:lumMod val="25000"/>
                  </a:schemeClr>
                </a:solidFill>
                <a:latin typeface="Abadi"/>
              </a:rPr>
              <a:t>List the records which will display the month names, failure </a:t>
            </a:r>
            <a:r>
              <a:rPr lang="en-US" sz="1200" dirty="0" err="1">
                <a:solidFill>
                  <a:schemeClr val="accent3">
                    <a:lumMod val="25000"/>
                  </a:schemeClr>
                </a:solidFill>
                <a:latin typeface="Abadi"/>
              </a:rPr>
              <a:t>landing_outcomes</a:t>
            </a:r>
            <a:r>
              <a:rPr lang="en-US" sz="1200" dirty="0">
                <a:solidFill>
                  <a:schemeClr val="accent3">
                    <a:lumMod val="25000"/>
                  </a:schemeClr>
                </a:solidFill>
                <a:latin typeface="Abadi"/>
              </a:rPr>
              <a:t> in drone ship, booster versions,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for the </a:t>
            </a:r>
          </a:p>
          <a:p>
            <a:pPr>
              <a:lnSpc>
                <a:spcPct val="100000"/>
              </a:lnSpc>
              <a:spcBef>
                <a:spcPts val="1400"/>
              </a:spcBef>
            </a:pPr>
            <a:r>
              <a:rPr lang="en-US" sz="1200" dirty="0">
                <a:solidFill>
                  <a:schemeClr val="accent3">
                    <a:lumMod val="25000"/>
                  </a:schemeClr>
                </a:solidFill>
                <a:latin typeface="Abadi"/>
              </a:rPr>
              <a:t>months in year 2015.</a:t>
            </a:r>
          </a:p>
          <a:p>
            <a:pPr>
              <a:lnSpc>
                <a:spcPct val="100000"/>
              </a:lnSpc>
              <a:spcBef>
                <a:spcPts val="1400"/>
              </a:spcBef>
            </a:pPr>
            <a:r>
              <a:rPr lang="en-US" sz="1200" dirty="0">
                <a:solidFill>
                  <a:schemeClr val="accent3">
                    <a:lumMod val="25000"/>
                  </a:schemeClr>
                </a:solidFill>
                <a:latin typeface="Abadi"/>
              </a:rPr>
              <a:t> Rank the count of successful </a:t>
            </a:r>
            <a:r>
              <a:rPr lang="en-US" sz="1200" dirty="0" err="1">
                <a:solidFill>
                  <a:schemeClr val="accent3">
                    <a:lumMod val="25000"/>
                  </a:schemeClr>
                </a:solidFill>
                <a:latin typeface="Abadi"/>
              </a:rPr>
              <a:t>landing_outcomes</a:t>
            </a:r>
            <a:r>
              <a:rPr lang="en-US" sz="1200" dirty="0">
                <a:solidFill>
                  <a:schemeClr val="accent3">
                    <a:lumMod val="25000"/>
                  </a:schemeClr>
                </a:solidFill>
                <a:latin typeface="Abadi"/>
              </a:rPr>
              <a:t> between the date 04-06-2010 and 20-03-2017 in descending order.</a:t>
            </a:r>
          </a:p>
          <a:p>
            <a:pPr>
              <a:lnSpc>
                <a:spcPct val="100000"/>
              </a:lnSpc>
              <a:spcBef>
                <a:spcPts val="1400"/>
              </a:spcBef>
            </a:pPr>
            <a:endParaRPr lang="en-US" sz="1200" dirty="0">
              <a:solidFill>
                <a:schemeClr val="accent3">
                  <a:lumMod val="25000"/>
                </a:schemeClr>
              </a:solidFill>
              <a:latin typeface="Abadi"/>
            </a:endParaRPr>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مستطيل 1">
            <a:hlinkClick r:id="rId3"/>
            <a:extLst>
              <a:ext uri="{FF2B5EF4-FFF2-40B4-BE49-F238E27FC236}">
                <a16:creationId xmlns:a16="http://schemas.microsoft.com/office/drawing/2014/main" id="{A0CC6AD2-9576-1AEB-7B81-B08989DF9F03}"/>
              </a:ext>
            </a:extLst>
          </p:cNvPr>
          <p:cNvSpPr/>
          <p:nvPr/>
        </p:nvSpPr>
        <p:spPr>
          <a:xfrm>
            <a:off x="9027391" y="6059633"/>
            <a:ext cx="1828800" cy="31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 Source</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Functions from the Folium libraries are used to visualize the data through interactive maps.</a:t>
            </a:r>
          </a:p>
          <a:p>
            <a:pPr>
              <a:lnSpc>
                <a:spcPct val="100000"/>
              </a:lnSpc>
              <a:spcBef>
                <a:spcPts val="1400"/>
              </a:spcBef>
            </a:pPr>
            <a:r>
              <a:rPr lang="en-US" sz="2200" dirty="0">
                <a:solidFill>
                  <a:schemeClr val="accent3">
                    <a:lumMod val="25000"/>
                  </a:schemeClr>
                </a:solidFill>
                <a:latin typeface="Abadi" panose="020B0604020104020204" pitchFamily="34" charset="0"/>
              </a:rPr>
              <a:t>The Folium library is used to: Mark all launch sites on a map</a:t>
            </a:r>
          </a:p>
          <a:p>
            <a:pPr>
              <a:lnSpc>
                <a:spcPct val="100000"/>
              </a:lnSpc>
              <a:spcBef>
                <a:spcPts val="1400"/>
              </a:spcBef>
            </a:pPr>
            <a:r>
              <a:rPr lang="en-US" sz="2200" dirty="0">
                <a:solidFill>
                  <a:schemeClr val="accent3">
                    <a:lumMod val="25000"/>
                  </a:schemeClr>
                </a:solidFill>
                <a:latin typeface="Abadi" panose="020B0604020104020204" pitchFamily="34" charset="0"/>
              </a:rPr>
              <a:t> Mark the succeeded launches and failed launches for each site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Mark the distances between a launch site to its proximities such as the nearest city, railway, or highway</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مستطيل 6">
            <a:hlinkClick r:id="rId3"/>
            <a:extLst>
              <a:ext uri="{FF2B5EF4-FFF2-40B4-BE49-F238E27FC236}">
                <a16:creationId xmlns:a16="http://schemas.microsoft.com/office/drawing/2014/main" id="{23C589A5-2866-176E-2AF9-A892A573662E}"/>
              </a:ext>
            </a:extLst>
          </p:cNvPr>
          <p:cNvSpPr/>
          <p:nvPr/>
        </p:nvSpPr>
        <p:spPr>
          <a:xfrm>
            <a:off x="9027391" y="6059633"/>
            <a:ext cx="1828800" cy="31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 Source</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Functions from Dash are used to generate an interactive site where we can toggle the input using a dropdown menu and a range slider.</a:t>
            </a:r>
          </a:p>
          <a:p>
            <a:pPr>
              <a:lnSpc>
                <a:spcPct val="100000"/>
              </a:lnSpc>
              <a:spcBef>
                <a:spcPts val="1400"/>
              </a:spcBef>
            </a:pPr>
            <a:r>
              <a:rPr lang="en-US" sz="2200" dirty="0">
                <a:solidFill>
                  <a:schemeClr val="accent3">
                    <a:lumMod val="25000"/>
                  </a:schemeClr>
                </a:solidFill>
                <a:latin typeface="Abadi" panose="020B0604020104020204" pitchFamily="34" charset="0"/>
              </a:rPr>
              <a:t>Using a pie chart and a scatterplot, the interactive site shows:</a:t>
            </a:r>
          </a:p>
          <a:p>
            <a:pPr>
              <a:lnSpc>
                <a:spcPct val="100000"/>
              </a:lnSpc>
              <a:spcBef>
                <a:spcPts val="1400"/>
              </a:spcBef>
            </a:pPr>
            <a:r>
              <a:rPr lang="en-US" sz="2200" dirty="0">
                <a:solidFill>
                  <a:schemeClr val="accent3">
                    <a:lumMod val="25000"/>
                  </a:schemeClr>
                </a:solidFill>
                <a:latin typeface="Abadi" panose="020B0604020104020204" pitchFamily="34" charset="0"/>
              </a:rPr>
              <a:t>The total success launches from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correlation between payload mass and mission outcome (success or failure) for each launch sit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مستطيل 1">
            <a:hlinkClick r:id="rId3"/>
            <a:extLst>
              <a:ext uri="{FF2B5EF4-FFF2-40B4-BE49-F238E27FC236}">
                <a16:creationId xmlns:a16="http://schemas.microsoft.com/office/drawing/2014/main" id="{7E724380-0B9F-8427-6AC4-745A874BF03C}"/>
              </a:ext>
            </a:extLst>
          </p:cNvPr>
          <p:cNvSpPr/>
          <p:nvPr/>
        </p:nvSpPr>
        <p:spPr>
          <a:xfrm>
            <a:off x="8925080" y="6270548"/>
            <a:ext cx="1828800" cy="31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 Source</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08216"/>
            <a:ext cx="9745589"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Functions from the Scikit-learn library are used to create our machine learning models.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machine learning prediction phase include the following steps: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Standardizing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Splitting the data into training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Creating machine learning models, which include:</a:t>
            </a:r>
          </a:p>
          <a:p>
            <a:pPr lvl="1">
              <a:lnSpc>
                <a:spcPct val="100000"/>
              </a:lnSpc>
              <a:spcBef>
                <a:spcPts val="1400"/>
              </a:spcBef>
            </a:pPr>
            <a:r>
              <a:rPr lang="en-US" sz="1800" dirty="0">
                <a:solidFill>
                  <a:schemeClr val="accent3">
                    <a:lumMod val="25000"/>
                  </a:schemeClr>
                </a:solidFill>
                <a:latin typeface="Abadi" panose="020B0604020104020204" pitchFamily="34" charset="0"/>
              </a:rPr>
              <a:t> 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 Support vector machine (SVM)</a:t>
            </a:r>
          </a:p>
          <a:p>
            <a:pPr lvl="1">
              <a:lnSpc>
                <a:spcPct val="100000"/>
              </a:lnSpc>
              <a:spcBef>
                <a:spcPts val="1400"/>
              </a:spcBef>
            </a:pPr>
            <a:r>
              <a:rPr lang="en-US" sz="1800" dirty="0">
                <a:solidFill>
                  <a:schemeClr val="accent3">
                    <a:lumMod val="25000"/>
                  </a:schemeClr>
                </a:solidFill>
                <a:latin typeface="Abadi" panose="020B0604020104020204" pitchFamily="34" charset="0"/>
              </a:rPr>
              <a:t> 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 K nearest neighbors (KNN)</a:t>
            </a:r>
          </a:p>
          <a:p>
            <a:pPr>
              <a:lnSpc>
                <a:spcPct val="100000"/>
              </a:lnSpc>
              <a:spcBef>
                <a:spcPts val="1400"/>
              </a:spcBef>
            </a:pPr>
            <a:r>
              <a:rPr lang="en-US" sz="2200" dirty="0">
                <a:solidFill>
                  <a:schemeClr val="accent3">
                    <a:lumMod val="25000"/>
                  </a:schemeClr>
                </a:solidFill>
                <a:latin typeface="Abadi" panose="020B0604020104020204" pitchFamily="34" charset="0"/>
              </a:rPr>
              <a:t> Fit the models on the training set </a:t>
            </a:r>
          </a:p>
          <a:p>
            <a:pPr>
              <a:lnSpc>
                <a:spcPct val="100000"/>
              </a:lnSpc>
              <a:spcBef>
                <a:spcPts val="1400"/>
              </a:spcBef>
            </a:pPr>
            <a:r>
              <a:rPr lang="en-US" sz="2200" dirty="0">
                <a:solidFill>
                  <a:schemeClr val="accent3">
                    <a:lumMod val="25000"/>
                  </a:schemeClr>
                </a:solidFill>
                <a:latin typeface="Abadi" panose="020B0604020104020204" pitchFamily="34" charset="0"/>
              </a:rPr>
              <a:t> Find the best combination of hyperparameters for each model</a:t>
            </a:r>
          </a:p>
          <a:p>
            <a:pPr>
              <a:lnSpc>
                <a:spcPct val="100000"/>
              </a:lnSpc>
              <a:spcBef>
                <a:spcPts val="1400"/>
              </a:spcBef>
            </a:pPr>
            <a:r>
              <a:rPr lang="en-US" sz="2200" dirty="0">
                <a:solidFill>
                  <a:schemeClr val="accent3">
                    <a:lumMod val="25000"/>
                  </a:schemeClr>
                </a:solidFill>
                <a:latin typeface="Abadi" panose="020B0604020104020204" pitchFamily="34" charset="0"/>
              </a:rPr>
              <a:t> Evaluate the models based on their accuracy scores and confusion matrix</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مستطيل 1">
            <a:hlinkClick r:id="rId3"/>
            <a:extLst>
              <a:ext uri="{FF2B5EF4-FFF2-40B4-BE49-F238E27FC236}">
                <a16:creationId xmlns:a16="http://schemas.microsoft.com/office/drawing/2014/main" id="{2F21DE53-5F68-1DFF-0768-2D103B86623A}"/>
              </a:ext>
            </a:extLst>
          </p:cNvPr>
          <p:cNvSpPr/>
          <p:nvPr/>
        </p:nvSpPr>
        <p:spPr>
          <a:xfrm>
            <a:off x="8925080" y="6270548"/>
            <a:ext cx="1828800" cy="31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 Source</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082992"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results are split into 5 sections:</a:t>
            </a:r>
          </a:p>
          <a:p>
            <a:pPr lvl="1">
              <a:lnSpc>
                <a:spcPct val="100000"/>
              </a:lnSpc>
              <a:spcBef>
                <a:spcPts val="1400"/>
              </a:spcBef>
            </a:pPr>
            <a:r>
              <a:rPr lang="en-US" sz="1800" dirty="0">
                <a:solidFill>
                  <a:schemeClr val="accent3">
                    <a:lumMod val="25000"/>
                  </a:schemeClr>
                </a:solidFill>
                <a:latin typeface="Abadi" panose="020B0604020104020204" pitchFamily="34" charset="0"/>
              </a:rPr>
              <a:t>SQL (EDA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Matplotlib and Seaborn (EDA with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a:t>
            </a:r>
          </a:p>
          <a:p>
            <a:pPr>
              <a:lnSpc>
                <a:spcPct val="100000"/>
              </a:lnSpc>
              <a:spcBef>
                <a:spcPts val="1400"/>
              </a:spcBef>
            </a:pPr>
            <a:r>
              <a:rPr lang="en-US" sz="2200" dirty="0">
                <a:solidFill>
                  <a:schemeClr val="accent3">
                    <a:lumMod val="25000"/>
                  </a:schemeClr>
                </a:solidFill>
                <a:latin typeface="Abadi" panose="020B0604020104020204" pitchFamily="34" charset="0"/>
              </a:rPr>
              <a:t>In all the graphs that follow, class 0 represents a failed launch outcome while class 1 represents a successful launch outcome</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05593" y="5283626"/>
            <a:ext cx="8470859" cy="1431271"/>
          </a:xfrm>
          <a:prstGeom prst="rect">
            <a:avLst/>
          </a:prstGeom>
        </p:spPr>
        <p:txBody>
          <a:bodyPr>
            <a:normAutofit/>
          </a:bodyPr>
          <a:lstStyle/>
          <a:p>
            <a:pPr>
              <a:lnSpc>
                <a:spcPct val="100000"/>
              </a:lnSpc>
              <a:spcBef>
                <a:spcPts val="1400"/>
              </a:spcBef>
            </a:pPr>
            <a:r>
              <a:rPr lang="en-CA" sz="1600" dirty="0">
                <a:solidFill>
                  <a:schemeClr val="accent3">
                    <a:lumMod val="25000"/>
                  </a:schemeClr>
                </a:solidFill>
                <a:latin typeface="Abadi" panose="020B0604020104020204" pitchFamily="34" charset="0"/>
              </a:rPr>
              <a:t>This plot shows an increase success rate for each site</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4" name="صورة 13">
            <a:extLst>
              <a:ext uri="{FF2B5EF4-FFF2-40B4-BE49-F238E27FC236}">
                <a16:creationId xmlns:a16="http://schemas.microsoft.com/office/drawing/2014/main" id="{0796DAC1-31D3-8D0D-14F5-7FA59244E3E9}"/>
              </a:ext>
            </a:extLst>
          </p:cNvPr>
          <p:cNvPicPr>
            <a:picLocks noChangeAspect="1"/>
          </p:cNvPicPr>
          <p:nvPr/>
        </p:nvPicPr>
        <p:blipFill>
          <a:blip r:embed="rId3"/>
          <a:stretch>
            <a:fillRect/>
          </a:stretch>
        </p:blipFill>
        <p:spPr>
          <a:xfrm>
            <a:off x="1905593" y="1435143"/>
            <a:ext cx="6012692" cy="341117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66124" y="4781716"/>
            <a:ext cx="8133684" cy="1240515"/>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Payload is a contributing factor to successful landing. Heavy payload may mac a landing fail</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صورة 6">
            <a:extLst>
              <a:ext uri="{FF2B5EF4-FFF2-40B4-BE49-F238E27FC236}">
                <a16:creationId xmlns:a16="http://schemas.microsoft.com/office/drawing/2014/main" id="{D5B979A7-C7A4-4F7D-5B57-958351D80537}"/>
              </a:ext>
            </a:extLst>
          </p:cNvPr>
          <p:cNvPicPr>
            <a:picLocks noChangeAspect="1"/>
          </p:cNvPicPr>
          <p:nvPr/>
        </p:nvPicPr>
        <p:blipFill>
          <a:blip r:embed="rId3"/>
          <a:stretch>
            <a:fillRect/>
          </a:stretch>
        </p:blipFill>
        <p:spPr>
          <a:xfrm>
            <a:off x="2001011" y="1407661"/>
            <a:ext cx="5314190" cy="320391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275384"/>
            <a:ext cx="9767969" cy="618317"/>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This plot shows that Space X Rocket and success have a positive relationship. With increase in Space X, success rate increases.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صورة 7">
            <a:extLst>
              <a:ext uri="{FF2B5EF4-FFF2-40B4-BE49-F238E27FC236}">
                <a16:creationId xmlns:a16="http://schemas.microsoft.com/office/drawing/2014/main" id="{0A936B6E-9264-54FA-BA0B-710D918AC332}"/>
              </a:ext>
            </a:extLst>
          </p:cNvPr>
          <p:cNvPicPr>
            <a:picLocks noChangeAspect="1"/>
          </p:cNvPicPr>
          <p:nvPr/>
        </p:nvPicPr>
        <p:blipFill>
          <a:blip r:embed="rId3"/>
          <a:stretch>
            <a:fillRect/>
          </a:stretch>
        </p:blipFill>
        <p:spPr>
          <a:xfrm>
            <a:off x="3157127" y="1309391"/>
            <a:ext cx="5085725" cy="366798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15350" y="5492987"/>
            <a:ext cx="6458350" cy="566360"/>
          </a:xfrm>
          <a:prstGeom prst="rect">
            <a:avLst/>
          </a:prstGeom>
        </p:spPr>
        <p:txBody>
          <a:bodyPr>
            <a:normAutofit lnSpcReduction="10000"/>
          </a:bodyPr>
          <a:lstStyle/>
          <a:p>
            <a:pPr marL="0" indent="0">
              <a:lnSpc>
                <a:spcPct val="100000"/>
              </a:lnSpc>
              <a:spcBef>
                <a:spcPts val="1400"/>
              </a:spcBef>
              <a:buNone/>
            </a:pPr>
            <a:r>
              <a:rPr lang="en-US" sz="1600" dirty="0"/>
              <a:t>This Scatter Plot shows that success rate increases with the number of flights for the LEO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صورة 6">
            <a:extLst>
              <a:ext uri="{FF2B5EF4-FFF2-40B4-BE49-F238E27FC236}">
                <a16:creationId xmlns:a16="http://schemas.microsoft.com/office/drawing/2014/main" id="{FB546F8E-8717-D284-70D2-0CFC3CAC3D52}"/>
              </a:ext>
            </a:extLst>
          </p:cNvPr>
          <p:cNvPicPr>
            <a:picLocks noChangeAspect="1"/>
          </p:cNvPicPr>
          <p:nvPr/>
        </p:nvPicPr>
        <p:blipFill>
          <a:blip r:embed="rId3"/>
          <a:stretch>
            <a:fillRect/>
          </a:stretch>
        </p:blipFill>
        <p:spPr>
          <a:xfrm>
            <a:off x="2015350" y="1491495"/>
            <a:ext cx="6458350" cy="387501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11125" y="5360406"/>
            <a:ext cx="8054269" cy="913324"/>
          </a:xfrm>
          <a:prstGeom prst="rect">
            <a:avLst/>
          </a:prstGeom>
        </p:spPr>
        <p:txBody>
          <a:bodyPr>
            <a:normAutofit fontScale="77500" lnSpcReduction="20000"/>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weight of the payloads can have a great influence on the success rate of the launches in certain orbits. </a:t>
            </a:r>
          </a:p>
          <a:p>
            <a:pPr>
              <a:lnSpc>
                <a:spcPct val="100000"/>
              </a:lnSpc>
              <a:spcBef>
                <a:spcPts val="1400"/>
              </a:spcBef>
            </a:pPr>
            <a:r>
              <a:rPr lang="en-US" sz="1600" dirty="0">
                <a:solidFill>
                  <a:schemeClr val="accent3">
                    <a:lumMod val="25000"/>
                  </a:schemeClr>
                </a:solidFill>
                <a:latin typeface="Abadi" panose="020B0604020104020204" pitchFamily="34" charset="0"/>
              </a:rPr>
              <a:t>Heavier payloads improve the success rate for the LEO orbit. </a:t>
            </a:r>
          </a:p>
          <a:p>
            <a:pPr>
              <a:lnSpc>
                <a:spcPct val="100000"/>
              </a:lnSpc>
              <a:spcBef>
                <a:spcPts val="1400"/>
              </a:spcBef>
            </a:pPr>
            <a:r>
              <a:rPr lang="en-US" sz="1600" dirty="0">
                <a:solidFill>
                  <a:schemeClr val="accent3">
                    <a:lumMod val="25000"/>
                  </a:schemeClr>
                </a:solidFill>
                <a:latin typeface="Abadi" panose="020B0604020104020204" pitchFamily="34" charset="0"/>
              </a:rPr>
              <a:t>Decreasing the payload weight for a GTO orbit improves the success of a launch</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0" name="صورة 9">
            <a:extLst>
              <a:ext uri="{FF2B5EF4-FFF2-40B4-BE49-F238E27FC236}">
                <a16:creationId xmlns:a16="http://schemas.microsoft.com/office/drawing/2014/main" id="{A80C11E1-11CC-80E6-2970-DBD7654C2A7E}"/>
              </a:ext>
            </a:extLst>
          </p:cNvPr>
          <p:cNvPicPr>
            <a:picLocks noChangeAspect="1"/>
          </p:cNvPicPr>
          <p:nvPr/>
        </p:nvPicPr>
        <p:blipFill>
          <a:blip r:embed="rId3"/>
          <a:stretch>
            <a:fillRect/>
          </a:stretch>
        </p:blipFill>
        <p:spPr>
          <a:xfrm>
            <a:off x="1580902" y="1463136"/>
            <a:ext cx="6044709" cy="366096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صورة 5">
            <a:extLst>
              <a:ext uri="{FF2B5EF4-FFF2-40B4-BE49-F238E27FC236}">
                <a16:creationId xmlns:a16="http://schemas.microsoft.com/office/drawing/2014/main" id="{BAB22B97-A5DB-47EA-82D8-C5AC3FA55596}"/>
              </a:ext>
            </a:extLst>
          </p:cNvPr>
          <p:cNvPicPr>
            <a:picLocks noChangeAspect="1"/>
          </p:cNvPicPr>
          <p:nvPr/>
        </p:nvPicPr>
        <p:blipFill>
          <a:blip r:embed="rId3"/>
          <a:stretch>
            <a:fillRect/>
          </a:stretch>
        </p:blipFill>
        <p:spPr>
          <a:xfrm>
            <a:off x="5038936" y="1441791"/>
            <a:ext cx="5877745" cy="4229690"/>
          </a:xfrm>
          <a:prstGeom prst="rect">
            <a:avLst/>
          </a:prstGeom>
        </p:spPr>
      </p:pic>
      <p:sp>
        <p:nvSpPr>
          <p:cNvPr id="7" name="مربع نص 6">
            <a:extLst>
              <a:ext uri="{FF2B5EF4-FFF2-40B4-BE49-F238E27FC236}">
                <a16:creationId xmlns:a16="http://schemas.microsoft.com/office/drawing/2014/main" id="{7073E62A-2603-91EC-B7E1-E2DCFA846791}"/>
              </a:ext>
            </a:extLst>
          </p:cNvPr>
          <p:cNvSpPr txBox="1"/>
          <p:nvPr/>
        </p:nvSpPr>
        <p:spPr>
          <a:xfrm>
            <a:off x="677807" y="1816474"/>
            <a:ext cx="3663994" cy="646331"/>
          </a:xfrm>
          <a:prstGeom prst="rect">
            <a:avLst/>
          </a:prstGeom>
          <a:noFill/>
        </p:spPr>
        <p:txBody>
          <a:bodyPr wrap="square" rtlCol="0">
            <a:spAutoFit/>
          </a:bodyPr>
          <a:lstStyle/>
          <a:p>
            <a:r>
              <a:rPr lang="en-US" dirty="0"/>
              <a:t>Since 2013, we can see an increase in the Space X Rocket success rate. </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Rectangle 1">
            <a:extLst>
              <a:ext uri="{FF2B5EF4-FFF2-40B4-BE49-F238E27FC236}">
                <a16:creationId xmlns:a16="http://schemas.microsoft.com/office/drawing/2014/main" id="{F05EA2D7-3B4B-92DB-DF6A-683F88194DE1}"/>
              </a:ext>
            </a:extLst>
          </p:cNvPr>
          <p:cNvSpPr>
            <a:spLocks noGrp="1" noChangeArrowheads="1"/>
          </p:cNvSpPr>
          <p:nvPr>
            <p:ph idx="4294967295"/>
          </p:nvPr>
        </p:nvSpPr>
        <p:spPr bwMode="auto">
          <a:xfrm>
            <a:off x="885037" y="2062374"/>
            <a:ext cx="5745961" cy="6975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sql</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SELECT</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DISTINCT</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LAUNCH_SITE</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FROM</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SPACEXTBL</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ORDER</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BY</a:t>
            </a:r>
            <a:r>
              <a:rPr kumimoji="0" lang="en-US" altLang="en-US" sz="1000" b="0" i="0" u="none" strike="noStrike" cap="none" normalizeH="0" baseline="0" dirty="0">
                <a:ln>
                  <a:noFill/>
                </a:ln>
                <a:solidFill>
                  <a:srgbClr val="000000"/>
                </a:solidFill>
                <a:effectLst/>
                <a:latin typeface="Arial Unicode MS"/>
              </a:rPr>
              <a:t> 1;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 name="صورة 6">
            <a:extLst>
              <a:ext uri="{FF2B5EF4-FFF2-40B4-BE49-F238E27FC236}">
                <a16:creationId xmlns:a16="http://schemas.microsoft.com/office/drawing/2014/main" id="{C719C21B-2CA1-35FC-B7EC-F43541620A77}"/>
              </a:ext>
            </a:extLst>
          </p:cNvPr>
          <p:cNvPicPr>
            <a:picLocks noChangeAspect="1"/>
          </p:cNvPicPr>
          <p:nvPr/>
        </p:nvPicPr>
        <p:blipFill>
          <a:blip r:embed="rId3"/>
          <a:stretch>
            <a:fillRect/>
          </a:stretch>
        </p:blipFill>
        <p:spPr>
          <a:xfrm>
            <a:off x="8739547" y="2062374"/>
            <a:ext cx="1629002" cy="1943371"/>
          </a:xfrm>
          <a:prstGeom prst="rect">
            <a:avLst/>
          </a:prstGeom>
        </p:spPr>
      </p:pic>
      <p:sp>
        <p:nvSpPr>
          <p:cNvPr id="8" name="مربع نص 7">
            <a:extLst>
              <a:ext uri="{FF2B5EF4-FFF2-40B4-BE49-F238E27FC236}">
                <a16:creationId xmlns:a16="http://schemas.microsoft.com/office/drawing/2014/main" id="{3D93ACEB-4E87-11EB-8525-E6FC5824CF8A}"/>
              </a:ext>
            </a:extLst>
          </p:cNvPr>
          <p:cNvSpPr txBox="1"/>
          <p:nvPr/>
        </p:nvSpPr>
        <p:spPr>
          <a:xfrm>
            <a:off x="885037" y="3187304"/>
            <a:ext cx="4776622" cy="369332"/>
          </a:xfrm>
          <a:prstGeom prst="rect">
            <a:avLst/>
          </a:prstGeom>
          <a:noFill/>
        </p:spPr>
        <p:txBody>
          <a:bodyPr wrap="square" rtlCol="0">
            <a:spAutoFit/>
          </a:bodyPr>
          <a:lstStyle/>
          <a:p>
            <a:r>
              <a:rPr lang="en-US" dirty="0"/>
              <a:t>This query retrieves unique lunch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Rectangle 2">
            <a:extLst>
              <a:ext uri="{FF2B5EF4-FFF2-40B4-BE49-F238E27FC236}">
                <a16:creationId xmlns:a16="http://schemas.microsoft.com/office/drawing/2014/main" id="{FA6E5BB0-B8BC-42A2-2311-5FE189688457}"/>
              </a:ext>
            </a:extLst>
          </p:cNvPr>
          <p:cNvSpPr>
            <a:spLocks noGrp="1" noChangeArrowheads="1"/>
          </p:cNvSpPr>
          <p:nvPr>
            <p:ph idx="4294967295"/>
          </p:nvPr>
        </p:nvSpPr>
        <p:spPr bwMode="auto">
          <a:xfrm>
            <a:off x="594110" y="1809776"/>
            <a:ext cx="5555196" cy="64940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sql</a:t>
            </a:r>
            <a:r>
              <a:rPr kumimoji="0" lang="en-US" altLang="en-US" sz="900" b="0" i="0" u="none" strike="noStrike" cap="none" normalizeH="0" baseline="0" dirty="0">
                <a:ln>
                  <a:noFill/>
                </a:ln>
                <a:solidFill>
                  <a:srgbClr val="212121"/>
                </a:solidFill>
                <a:effectLst/>
                <a:latin typeface="Arial Unicode MS"/>
              </a:rPr>
              <a:t> </a:t>
            </a:r>
            <a:r>
              <a:rPr kumimoji="0" lang="en-US" altLang="en-US" b="0" i="0" u="none" strike="noStrike" cap="none" normalizeH="0" baseline="0" dirty="0">
                <a:ln>
                  <a:noFill/>
                </a:ln>
                <a:solidFill>
                  <a:schemeClr val="tx1"/>
                </a:solidFill>
                <a:effectLst/>
                <a:latin typeface="Arial" panose="020B0604020202020204" pitchFamily="34" charset="0"/>
              </a:rPr>
              <a:t>SELECT</a:t>
            </a:r>
            <a:r>
              <a:rPr kumimoji="0" lang="en-US" altLang="en-US" sz="900" b="0" i="0" u="none" strike="noStrike" cap="none" normalizeH="0" baseline="0" dirty="0">
                <a:ln>
                  <a:noFill/>
                </a:ln>
                <a:solidFill>
                  <a:srgbClr val="212121"/>
                </a:solidFill>
                <a:effectLst/>
                <a:latin typeface="Arial Unicode MS"/>
              </a:rPr>
              <a:t> </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900" b="0" i="0" u="none" strike="noStrike" cap="none" normalizeH="0" baseline="0" dirty="0">
                <a:ln>
                  <a:noFill/>
                </a:ln>
                <a:solidFill>
                  <a:srgbClr val="212121"/>
                </a:solidFill>
                <a:effectLst/>
                <a:latin typeface="Arial Unicode MS"/>
              </a:rPr>
              <a:t> </a:t>
            </a:r>
            <a:r>
              <a:rPr kumimoji="0" lang="en-US" altLang="en-US" b="0" i="0" u="none" strike="noStrike" cap="none" normalizeH="0" baseline="0" dirty="0">
                <a:ln>
                  <a:noFill/>
                </a:ln>
                <a:solidFill>
                  <a:schemeClr val="tx1"/>
                </a:solidFill>
                <a:effectLst/>
                <a:latin typeface="Arial" panose="020B0604020202020204" pitchFamily="34" charset="0"/>
              </a:rPr>
              <a:t>FROM</a:t>
            </a:r>
            <a:r>
              <a:rPr kumimoji="0" lang="en-US" altLang="en-US" sz="900" b="0" i="0" u="none" strike="noStrike" cap="none" normalizeH="0" baseline="0" dirty="0">
                <a:ln>
                  <a:noFill/>
                </a:ln>
                <a:solidFill>
                  <a:srgbClr val="212121"/>
                </a:solidFill>
                <a:effectLst/>
                <a:latin typeface="Arial Unicode MS"/>
              </a:rPr>
              <a:t> </a:t>
            </a:r>
            <a:r>
              <a:rPr kumimoji="0" lang="en-US" altLang="en-US" b="0" i="0" u="none" strike="noStrike" cap="none" normalizeH="0" baseline="0" dirty="0">
                <a:ln>
                  <a:noFill/>
                </a:ln>
                <a:solidFill>
                  <a:schemeClr val="tx1"/>
                </a:solidFill>
                <a:effectLst/>
                <a:latin typeface="Arial" panose="020B0604020202020204" pitchFamily="34" charset="0"/>
              </a:rPr>
              <a:t>SPACEXTBL</a:t>
            </a:r>
            <a:r>
              <a:rPr kumimoji="0" lang="en-US" altLang="en-US" sz="900" b="0" i="0" u="none" strike="noStrike" cap="none" normalizeH="0" baseline="0" dirty="0">
                <a:ln>
                  <a:noFill/>
                </a:ln>
                <a:solidFill>
                  <a:srgbClr val="212121"/>
                </a:solidFill>
                <a:effectLst/>
                <a:latin typeface="Arial Unicode MS"/>
              </a:rPr>
              <a:t> </a:t>
            </a:r>
            <a:r>
              <a:rPr kumimoji="0" lang="en-US" altLang="en-US" b="0" i="0" u="none" strike="noStrike" cap="none" normalizeH="0" baseline="0" dirty="0">
                <a:ln>
                  <a:noFill/>
                </a:ln>
                <a:solidFill>
                  <a:schemeClr val="tx1"/>
                </a:solidFill>
                <a:effectLst/>
                <a:latin typeface="Arial" panose="020B0604020202020204" pitchFamily="34" charset="0"/>
              </a:rPr>
              <a:t>WHERE</a:t>
            </a:r>
            <a:r>
              <a:rPr kumimoji="0" lang="en-US" altLang="en-US" sz="900" b="0" i="0" u="none" strike="noStrike" cap="none" normalizeH="0" baseline="0" dirty="0">
                <a:ln>
                  <a:noFill/>
                </a:ln>
                <a:solidFill>
                  <a:srgbClr val="212121"/>
                </a:solidFill>
                <a:effectLst/>
                <a:latin typeface="Arial Unicode MS"/>
              </a:rPr>
              <a:t> </a:t>
            </a:r>
            <a:r>
              <a:rPr kumimoji="0" lang="en-US" altLang="en-US" b="0" i="0" u="none" strike="noStrike" cap="none" normalizeH="0" baseline="0" dirty="0">
                <a:ln>
                  <a:noFill/>
                </a:ln>
                <a:solidFill>
                  <a:schemeClr val="tx1"/>
                </a:solidFill>
                <a:effectLst/>
                <a:latin typeface="Arial" panose="020B0604020202020204" pitchFamily="34" charset="0"/>
              </a:rPr>
              <a:t>LAUNCH_SITE</a:t>
            </a:r>
            <a:r>
              <a:rPr kumimoji="0" lang="en-US" altLang="en-US" sz="900" b="0" i="0" u="none" strike="noStrike" cap="none" normalizeH="0" baseline="0" dirty="0">
                <a:ln>
                  <a:noFill/>
                </a:ln>
                <a:solidFill>
                  <a:srgbClr val="212121"/>
                </a:solidFill>
                <a:effectLst/>
                <a:latin typeface="Arial Unicode MS"/>
              </a:rPr>
              <a:t> </a:t>
            </a:r>
            <a:r>
              <a:rPr kumimoji="0" lang="en-US" altLang="en-US" b="0" i="0" u="none" strike="noStrike" cap="none" normalizeH="0" baseline="0" dirty="0">
                <a:ln>
                  <a:noFill/>
                </a:ln>
                <a:solidFill>
                  <a:schemeClr val="tx1"/>
                </a:solidFill>
                <a:effectLst/>
                <a:latin typeface="Arial" panose="020B0604020202020204" pitchFamily="34" charset="0"/>
              </a:rPr>
              <a:t>LIKE</a:t>
            </a:r>
            <a:r>
              <a:rPr kumimoji="0" lang="en-US" altLang="en-US" sz="900" b="0" i="0" u="none" strike="noStrike" cap="none" normalizeH="0" baseline="0" dirty="0">
                <a:ln>
                  <a:noFill/>
                </a:ln>
                <a:solidFill>
                  <a:srgbClr val="212121"/>
                </a:solidFill>
                <a:effectLst/>
                <a:latin typeface="Arial Unicode MS"/>
              </a:rPr>
              <a:t> 'CCA%' </a:t>
            </a:r>
            <a:r>
              <a:rPr kumimoji="0" lang="en-US" altLang="en-US" b="0" i="0" u="none" strike="noStrike" cap="none" normalizeH="0" baseline="0" dirty="0">
                <a:ln>
                  <a:noFill/>
                </a:ln>
                <a:solidFill>
                  <a:schemeClr val="tx1"/>
                </a:solidFill>
                <a:effectLst/>
                <a:latin typeface="Arial" panose="020B0604020202020204" pitchFamily="34" charset="0"/>
              </a:rPr>
              <a:t>LIMIT</a:t>
            </a:r>
            <a:r>
              <a:rPr kumimoji="0" lang="en-US" altLang="en-US" sz="900" b="0" i="0" u="none" strike="noStrike" cap="none" normalizeH="0" baseline="0" dirty="0">
                <a:ln>
                  <a:noFill/>
                </a:ln>
                <a:solidFill>
                  <a:srgbClr val="212121"/>
                </a:solidFill>
                <a:effectLst/>
                <a:latin typeface="Arial Unicode MS"/>
              </a:rPr>
              <a:t> 5;</a:t>
            </a:r>
            <a:r>
              <a:rPr kumimoji="0" lang="en-US" altLang="en-US" sz="6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8" name="صورة 7">
            <a:extLst>
              <a:ext uri="{FF2B5EF4-FFF2-40B4-BE49-F238E27FC236}">
                <a16:creationId xmlns:a16="http://schemas.microsoft.com/office/drawing/2014/main" id="{5DD0C8AC-FF40-6118-3132-5AA59D132DA1}"/>
              </a:ext>
            </a:extLst>
          </p:cNvPr>
          <p:cNvPicPr>
            <a:picLocks noChangeAspect="1"/>
          </p:cNvPicPr>
          <p:nvPr/>
        </p:nvPicPr>
        <p:blipFill>
          <a:blip r:embed="rId3"/>
          <a:stretch>
            <a:fillRect/>
          </a:stretch>
        </p:blipFill>
        <p:spPr>
          <a:xfrm>
            <a:off x="6277193" y="1809776"/>
            <a:ext cx="5570080" cy="3655365"/>
          </a:xfrm>
          <a:prstGeom prst="rect">
            <a:avLst/>
          </a:prstGeom>
        </p:spPr>
      </p:pic>
      <p:sp>
        <p:nvSpPr>
          <p:cNvPr id="9" name="مربع نص 8">
            <a:extLst>
              <a:ext uri="{FF2B5EF4-FFF2-40B4-BE49-F238E27FC236}">
                <a16:creationId xmlns:a16="http://schemas.microsoft.com/office/drawing/2014/main" id="{F9EE6E7B-911D-814B-C60D-371211935AAF}"/>
              </a:ext>
            </a:extLst>
          </p:cNvPr>
          <p:cNvSpPr txBox="1"/>
          <p:nvPr/>
        </p:nvSpPr>
        <p:spPr>
          <a:xfrm>
            <a:off x="594110" y="2813870"/>
            <a:ext cx="4808593" cy="923330"/>
          </a:xfrm>
          <a:prstGeom prst="rect">
            <a:avLst/>
          </a:prstGeom>
          <a:noFill/>
        </p:spPr>
        <p:txBody>
          <a:bodyPr wrap="square" rtlCol="0">
            <a:spAutoFit/>
          </a:bodyPr>
          <a:lstStyle/>
          <a:p>
            <a:r>
              <a:rPr lang="en-US" dirty="0"/>
              <a:t>This query retrieves records with lunch site that match the ‘like’ expression and show only 5 records </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Rectangle 1">
            <a:extLst>
              <a:ext uri="{FF2B5EF4-FFF2-40B4-BE49-F238E27FC236}">
                <a16:creationId xmlns:a16="http://schemas.microsoft.com/office/drawing/2014/main" id="{2F8D1C2F-4AAD-9A67-1518-9F01152E8029}"/>
              </a:ext>
            </a:extLst>
          </p:cNvPr>
          <p:cNvSpPr>
            <a:spLocks noChangeArrowheads="1"/>
          </p:cNvSpPr>
          <p:nvPr/>
        </p:nvSpPr>
        <p:spPr bwMode="auto">
          <a:xfrm>
            <a:off x="818485" y="2201262"/>
            <a:ext cx="6349644" cy="937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sql</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SELECT</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SUM</a:t>
            </a:r>
            <a:r>
              <a:rPr kumimoji="0" lang="en-US" altLang="en-US" sz="1000" b="0" i="0" u="none" strike="noStrike" cap="none" normalizeH="0" baseline="0" dirty="0">
                <a:ln>
                  <a:noFill/>
                </a:ln>
                <a:solidFill>
                  <a:srgbClr val="000000"/>
                </a:solidFill>
                <a:effectLst/>
                <a:latin typeface="Arial Unicode MS"/>
              </a:rPr>
              <a:t>(</a:t>
            </a:r>
            <a:r>
              <a:rPr kumimoji="0" lang="en-US" altLang="en-US" sz="1200" b="0" i="0" u="none" strike="noStrike" cap="none" normalizeH="0" baseline="0" dirty="0">
                <a:ln>
                  <a:noFill/>
                </a:ln>
                <a:solidFill>
                  <a:schemeClr val="tx1"/>
                </a:solidFill>
                <a:effectLst/>
                <a:latin typeface="Arial" panose="020B0604020202020204" pitchFamily="34" charset="0"/>
              </a:rPr>
              <a:t>PAYLOAD_MASS__KG_</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AS</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TOTAL_PAYLOAD</a:t>
            </a:r>
            <a:r>
              <a:rPr kumimoji="0" lang="en-US" altLang="en-US" sz="1000" b="0" i="0" u="none" strike="noStrike" cap="none" normalizeH="0" baseline="0" dirty="0">
                <a:ln>
                  <a:noFill/>
                </a:ln>
                <a:solidFill>
                  <a:srgbClr val="000000"/>
                </a:solidFill>
                <a:effectLst/>
                <a:latin typeface="Arial Unicode MS"/>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FROM</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SPACEXTBL</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WHERE</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PAYLOAD</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LIKE</a:t>
            </a:r>
            <a:r>
              <a:rPr kumimoji="0" lang="en-US" altLang="en-US" sz="1000" b="0" i="0" u="none" strike="noStrike" cap="none" normalizeH="0" baseline="0" dirty="0">
                <a:ln>
                  <a:noFill/>
                </a:ln>
                <a:solidFill>
                  <a:srgbClr val="000000"/>
                </a:solidFill>
                <a:effectLst/>
                <a:latin typeface="Arial Unicode MS"/>
              </a:rPr>
              <a:t> '%CRS%';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 name="صورة 6">
            <a:extLst>
              <a:ext uri="{FF2B5EF4-FFF2-40B4-BE49-F238E27FC236}">
                <a16:creationId xmlns:a16="http://schemas.microsoft.com/office/drawing/2014/main" id="{E5AF979F-E6BC-1053-452C-95C2C5228997}"/>
              </a:ext>
            </a:extLst>
          </p:cNvPr>
          <p:cNvPicPr>
            <a:picLocks noChangeAspect="1"/>
          </p:cNvPicPr>
          <p:nvPr/>
        </p:nvPicPr>
        <p:blipFill>
          <a:blip r:embed="rId3"/>
          <a:stretch>
            <a:fillRect/>
          </a:stretch>
        </p:blipFill>
        <p:spPr>
          <a:xfrm>
            <a:off x="8989731" y="2201262"/>
            <a:ext cx="1562318" cy="676369"/>
          </a:xfrm>
          <a:prstGeom prst="rect">
            <a:avLst/>
          </a:prstGeom>
        </p:spPr>
      </p:pic>
      <p:sp>
        <p:nvSpPr>
          <p:cNvPr id="9" name="مربع نص 8">
            <a:extLst>
              <a:ext uri="{FF2B5EF4-FFF2-40B4-BE49-F238E27FC236}">
                <a16:creationId xmlns:a16="http://schemas.microsoft.com/office/drawing/2014/main" id="{96155845-1E5F-3AFF-459A-D18BE188BFF3}"/>
              </a:ext>
            </a:extLst>
          </p:cNvPr>
          <p:cNvSpPr txBox="1"/>
          <p:nvPr/>
        </p:nvSpPr>
        <p:spPr>
          <a:xfrm>
            <a:off x="770011" y="3606146"/>
            <a:ext cx="4798108" cy="646331"/>
          </a:xfrm>
          <a:prstGeom prst="rect">
            <a:avLst/>
          </a:prstGeom>
          <a:noFill/>
        </p:spPr>
        <p:txBody>
          <a:bodyPr wrap="none" rtlCol="0">
            <a:spAutoFit/>
          </a:bodyPr>
          <a:lstStyle/>
          <a:p>
            <a:r>
              <a:rPr lang="en-US" dirty="0"/>
              <a:t>This query display the total payload mass carried </a:t>
            </a:r>
          </a:p>
          <a:p>
            <a:r>
              <a:rPr lang="en-US" dirty="0"/>
              <a:t>by boosters launched by NASA (CRS)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Rectangle 1">
            <a:extLst>
              <a:ext uri="{FF2B5EF4-FFF2-40B4-BE49-F238E27FC236}">
                <a16:creationId xmlns:a16="http://schemas.microsoft.com/office/drawing/2014/main" id="{BAD6F6D7-7C05-9941-E8EA-C0F4B91B296B}"/>
              </a:ext>
            </a:extLst>
          </p:cNvPr>
          <p:cNvSpPr>
            <a:spLocks noGrp="1" noChangeArrowheads="1"/>
          </p:cNvSpPr>
          <p:nvPr>
            <p:ph idx="4294967295"/>
          </p:nvPr>
        </p:nvSpPr>
        <p:spPr bwMode="auto">
          <a:xfrm>
            <a:off x="769938" y="1791573"/>
            <a:ext cx="7184703" cy="9745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sql</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SELECT</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AVG</a:t>
            </a:r>
            <a:r>
              <a:rPr kumimoji="0" lang="en-US" altLang="en-US" sz="1000" b="0" i="0" u="none" strike="noStrike" cap="none" normalizeH="0" baseline="0" dirty="0">
                <a:ln>
                  <a:noFill/>
                </a:ln>
                <a:solidFill>
                  <a:srgbClr val="000000"/>
                </a:solidFill>
                <a:effectLst/>
                <a:latin typeface="Arial Unicode MS"/>
              </a:rPr>
              <a:t>(</a:t>
            </a:r>
            <a:r>
              <a:rPr kumimoji="0" lang="en-US" altLang="en-US" sz="1200" b="0" i="0" u="none" strike="noStrike" cap="none" normalizeH="0" baseline="0" dirty="0">
                <a:ln>
                  <a:noFill/>
                </a:ln>
                <a:solidFill>
                  <a:schemeClr val="tx1"/>
                </a:solidFill>
                <a:effectLst/>
                <a:latin typeface="Arial" panose="020B0604020202020204" pitchFamily="34" charset="0"/>
              </a:rPr>
              <a:t>PAYLOAD_MASS__KG_</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AS</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AVG_PAYLOAD</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FROM</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SPACEXTBL</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WHERE</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BOOSTER_VERSION</a:t>
            </a:r>
            <a:r>
              <a:rPr kumimoji="0" lang="en-US" altLang="en-US" sz="1000" b="0" i="0" u="none" strike="noStrike" cap="none" normalizeH="0" baseline="0" dirty="0">
                <a:ln>
                  <a:noFill/>
                </a:ln>
                <a:solidFill>
                  <a:srgbClr val="000000"/>
                </a:solidFill>
                <a:effectLst/>
                <a:latin typeface="Arial Unicode MS"/>
              </a:rPr>
              <a:t> </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000" b="0" i="0" u="none" strike="noStrike" cap="none" normalizeH="0" baseline="0" dirty="0">
                <a:ln>
                  <a:noFill/>
                </a:ln>
                <a:solidFill>
                  <a:srgbClr val="000000"/>
                </a:solidFill>
                <a:effectLst/>
                <a:latin typeface="Arial Unicode MS"/>
              </a:rPr>
              <a:t> 'F9 v1.1';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 name="صورة 6">
            <a:extLst>
              <a:ext uri="{FF2B5EF4-FFF2-40B4-BE49-F238E27FC236}">
                <a16:creationId xmlns:a16="http://schemas.microsoft.com/office/drawing/2014/main" id="{86256EA5-FCC9-F257-378F-E14DB31C5384}"/>
              </a:ext>
            </a:extLst>
          </p:cNvPr>
          <p:cNvPicPr>
            <a:picLocks noChangeAspect="1"/>
          </p:cNvPicPr>
          <p:nvPr/>
        </p:nvPicPr>
        <p:blipFill>
          <a:blip r:embed="rId3"/>
          <a:stretch>
            <a:fillRect/>
          </a:stretch>
        </p:blipFill>
        <p:spPr>
          <a:xfrm>
            <a:off x="9055698" y="1842728"/>
            <a:ext cx="1600423" cy="666843"/>
          </a:xfrm>
          <a:prstGeom prst="rect">
            <a:avLst/>
          </a:prstGeom>
        </p:spPr>
      </p:pic>
      <p:sp>
        <p:nvSpPr>
          <p:cNvPr id="8" name="مربع نص 7">
            <a:extLst>
              <a:ext uri="{FF2B5EF4-FFF2-40B4-BE49-F238E27FC236}">
                <a16:creationId xmlns:a16="http://schemas.microsoft.com/office/drawing/2014/main" id="{6C93BF27-D75B-AB9D-753F-A280A767F879}"/>
              </a:ext>
            </a:extLst>
          </p:cNvPr>
          <p:cNvSpPr txBox="1"/>
          <p:nvPr/>
        </p:nvSpPr>
        <p:spPr>
          <a:xfrm>
            <a:off x="1029499" y="3216386"/>
            <a:ext cx="5275385" cy="646331"/>
          </a:xfrm>
          <a:prstGeom prst="rect">
            <a:avLst/>
          </a:prstGeom>
          <a:noFill/>
        </p:spPr>
        <p:txBody>
          <a:bodyPr wrap="square" rtlCol="0">
            <a:spAutoFit/>
          </a:bodyPr>
          <a:lstStyle/>
          <a:p>
            <a:r>
              <a:rPr lang="en-US" dirty="0"/>
              <a:t>This query retrieve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12" name="مربع نص 11">
            <a:extLst>
              <a:ext uri="{FF2B5EF4-FFF2-40B4-BE49-F238E27FC236}">
                <a16:creationId xmlns:a16="http://schemas.microsoft.com/office/drawing/2014/main" id="{D6B4FAEA-9A0A-A5A3-9F8A-AD5B4621A7A4}"/>
              </a:ext>
            </a:extLst>
          </p:cNvPr>
          <p:cNvSpPr txBox="1"/>
          <p:nvPr/>
        </p:nvSpPr>
        <p:spPr>
          <a:xfrm>
            <a:off x="856234" y="1730922"/>
            <a:ext cx="6816775" cy="646331"/>
          </a:xfrm>
          <a:prstGeom prst="rect">
            <a:avLst/>
          </a:prstGeom>
          <a:solidFill>
            <a:schemeClr val="bg1"/>
          </a:solidFill>
        </p:spPr>
        <p:txBody>
          <a:bodyPr wrap="square">
            <a:spAutoFit/>
          </a:bodyPr>
          <a:lstStyle/>
          <a:p>
            <a:r>
              <a:rPr lang="en-US" dirty="0" err="1"/>
              <a:t>sql</a:t>
            </a:r>
            <a:r>
              <a:rPr lang="en-US" dirty="0"/>
              <a:t> SELECT MIN(DATE) AS FIRST_SUCCESS_GP FROM SPACEXTBL WHERE </a:t>
            </a:r>
            <a:r>
              <a:rPr lang="en-US" dirty="0" err="1"/>
              <a:t>Landing_Outcome</a:t>
            </a:r>
            <a:r>
              <a:rPr lang="en-US" dirty="0"/>
              <a:t> = 'Success (ground pad)';</a:t>
            </a:r>
          </a:p>
        </p:txBody>
      </p:sp>
      <p:pic>
        <p:nvPicPr>
          <p:cNvPr id="14" name="صورة 13">
            <a:extLst>
              <a:ext uri="{FF2B5EF4-FFF2-40B4-BE49-F238E27FC236}">
                <a16:creationId xmlns:a16="http://schemas.microsoft.com/office/drawing/2014/main" id="{74D1AC1B-E33B-899A-3DF5-CE67C9794EE8}"/>
              </a:ext>
            </a:extLst>
          </p:cNvPr>
          <p:cNvPicPr>
            <a:picLocks noChangeAspect="1"/>
          </p:cNvPicPr>
          <p:nvPr/>
        </p:nvPicPr>
        <p:blipFill>
          <a:blip r:embed="rId3"/>
          <a:stretch>
            <a:fillRect/>
          </a:stretch>
        </p:blipFill>
        <p:spPr>
          <a:xfrm>
            <a:off x="8714771" y="1780618"/>
            <a:ext cx="2120683" cy="843312"/>
          </a:xfrm>
          <a:prstGeom prst="rect">
            <a:avLst/>
          </a:prstGeom>
        </p:spPr>
      </p:pic>
      <p:sp>
        <p:nvSpPr>
          <p:cNvPr id="15" name="مربع نص 14">
            <a:extLst>
              <a:ext uri="{FF2B5EF4-FFF2-40B4-BE49-F238E27FC236}">
                <a16:creationId xmlns:a16="http://schemas.microsoft.com/office/drawing/2014/main" id="{61AA436D-3261-4DFB-48DD-7719A1BC2107}"/>
              </a:ext>
            </a:extLst>
          </p:cNvPr>
          <p:cNvSpPr txBox="1"/>
          <p:nvPr/>
        </p:nvSpPr>
        <p:spPr>
          <a:xfrm>
            <a:off x="900995" y="2967004"/>
            <a:ext cx="6113051" cy="646331"/>
          </a:xfrm>
          <a:prstGeom prst="rect">
            <a:avLst/>
          </a:prstGeom>
          <a:noFill/>
        </p:spPr>
        <p:txBody>
          <a:bodyPr wrap="square" rtlCol="0">
            <a:spAutoFit/>
          </a:bodyPr>
          <a:lstStyle/>
          <a:p>
            <a:r>
              <a:rPr lang="en-US" dirty="0"/>
              <a:t>This query lists the date when the first successful landing outcome in ground pad was achieved using Min function.</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15" name="مربع نص 14">
            <a:extLst>
              <a:ext uri="{FF2B5EF4-FFF2-40B4-BE49-F238E27FC236}">
                <a16:creationId xmlns:a16="http://schemas.microsoft.com/office/drawing/2014/main" id="{0FCFB231-61F4-1159-20A5-8B8393140CD3}"/>
              </a:ext>
            </a:extLst>
          </p:cNvPr>
          <p:cNvSpPr txBox="1"/>
          <p:nvPr/>
        </p:nvSpPr>
        <p:spPr>
          <a:xfrm>
            <a:off x="770011" y="1875490"/>
            <a:ext cx="6097064" cy="923330"/>
          </a:xfrm>
          <a:prstGeom prst="rect">
            <a:avLst/>
          </a:prstGeom>
          <a:solidFill>
            <a:schemeClr val="bg1"/>
          </a:solidFill>
        </p:spPr>
        <p:txBody>
          <a:bodyPr wrap="square">
            <a:spAutoFit/>
          </a:bodyPr>
          <a:lstStyle/>
          <a:p>
            <a:r>
              <a:rPr lang="en-US" dirty="0" err="1"/>
              <a:t>sql</a:t>
            </a:r>
            <a:r>
              <a:rPr lang="en-US" dirty="0"/>
              <a:t> SELECT DISTINCT BOOSTER_VERSION FROM SPACEXTBL WHERE PAYLOAD_MASS__KG_ BETWEEN 4000 AND 6000 AND </a:t>
            </a:r>
            <a:r>
              <a:rPr lang="en-US" dirty="0" err="1"/>
              <a:t>Landing_Outcome</a:t>
            </a:r>
            <a:r>
              <a:rPr lang="en-US" dirty="0"/>
              <a:t> = 'Success (drone ship)';</a:t>
            </a:r>
          </a:p>
        </p:txBody>
      </p:sp>
      <p:pic>
        <p:nvPicPr>
          <p:cNvPr id="17" name="صورة 16">
            <a:extLst>
              <a:ext uri="{FF2B5EF4-FFF2-40B4-BE49-F238E27FC236}">
                <a16:creationId xmlns:a16="http://schemas.microsoft.com/office/drawing/2014/main" id="{325F406D-25B5-9D75-46F0-F9A9AF75A414}"/>
              </a:ext>
            </a:extLst>
          </p:cNvPr>
          <p:cNvPicPr>
            <a:picLocks noChangeAspect="1"/>
          </p:cNvPicPr>
          <p:nvPr/>
        </p:nvPicPr>
        <p:blipFill>
          <a:blip r:embed="rId3"/>
          <a:stretch>
            <a:fillRect/>
          </a:stretch>
        </p:blipFill>
        <p:spPr>
          <a:xfrm>
            <a:off x="8714772" y="1933366"/>
            <a:ext cx="1727292" cy="1705566"/>
          </a:xfrm>
          <a:prstGeom prst="rect">
            <a:avLst/>
          </a:prstGeom>
        </p:spPr>
      </p:pic>
      <p:sp>
        <p:nvSpPr>
          <p:cNvPr id="18" name="مربع نص 17">
            <a:extLst>
              <a:ext uri="{FF2B5EF4-FFF2-40B4-BE49-F238E27FC236}">
                <a16:creationId xmlns:a16="http://schemas.microsoft.com/office/drawing/2014/main" id="{29600E38-4860-66B3-7590-A074DBD76FE1}"/>
              </a:ext>
            </a:extLst>
          </p:cNvPr>
          <p:cNvSpPr txBox="1"/>
          <p:nvPr/>
        </p:nvSpPr>
        <p:spPr>
          <a:xfrm>
            <a:off x="853139" y="3237293"/>
            <a:ext cx="5375013" cy="1200329"/>
          </a:xfrm>
          <a:prstGeom prst="rect">
            <a:avLst/>
          </a:prstGeom>
          <a:noFill/>
        </p:spPr>
        <p:txBody>
          <a:bodyPr wrap="square" rtlCol="0">
            <a:spAutoFit/>
          </a:bodyPr>
          <a:lstStyle/>
          <a:p>
            <a:r>
              <a:rPr lang="en-US" dirty="0"/>
              <a:t>This query returns the booster version where landing </a:t>
            </a:r>
          </a:p>
          <a:p>
            <a:r>
              <a:rPr lang="en-US" dirty="0"/>
              <a:t>was successful and payload mass is between 4000 </a:t>
            </a:r>
          </a:p>
          <a:p>
            <a:r>
              <a:rPr lang="en-US" dirty="0"/>
              <a:t>and 6000 kg. The WHERE and </a:t>
            </a:r>
            <a:r>
              <a:rPr lang="en-US" dirty="0" err="1"/>
              <a:t>AND</a:t>
            </a:r>
            <a:r>
              <a:rPr lang="en-US" dirty="0"/>
              <a:t> clauses filter the </a:t>
            </a:r>
          </a:p>
          <a:p>
            <a:r>
              <a:rPr lang="en-US" dirty="0"/>
              <a:t>dataset</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796148"/>
            <a:ext cx="9678449" cy="4316904"/>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capstone project, we will predict if the SpaceX Falcon 9 first stage will land successfully using several machine learning classification algorithm</a:t>
            </a:r>
          </a:p>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Data Collection via API, Web Scraping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Exploratory Data Analysis (EDA) with Data Visualization</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EDA with SQL</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Interactive Map with Folium</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Dashboards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Exploratory Data Analysis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Interactive maps and dashboard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Predictive results : decision tree may be the best machine learning algorithm to predict if the Falcon 9 first stage will land successfully.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Rectangle 2">
            <a:extLst>
              <a:ext uri="{FF2B5EF4-FFF2-40B4-BE49-F238E27FC236}">
                <a16:creationId xmlns:a16="http://schemas.microsoft.com/office/drawing/2014/main" id="{9EA0F17C-FB39-F386-32DE-86DD27DDC137}"/>
              </a:ext>
            </a:extLst>
          </p:cNvPr>
          <p:cNvSpPr>
            <a:spLocks noChangeArrowheads="1"/>
          </p:cNvSpPr>
          <p:nvPr/>
        </p:nvSpPr>
        <p:spPr bwMode="auto">
          <a:xfrm>
            <a:off x="770011" y="1680409"/>
            <a:ext cx="6353357" cy="9745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sql</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SELECT</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MISSION_OUTCOME</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COUNT</a:t>
            </a:r>
            <a:r>
              <a:rPr kumimoji="0" lang="en-US" altLang="en-US" sz="1000" b="0" i="0" u="none" strike="noStrike" cap="none" normalizeH="0" baseline="0" dirty="0">
                <a:ln>
                  <a:noFill/>
                </a:ln>
                <a:solidFill>
                  <a:srgbClr val="000000"/>
                </a:solidFill>
                <a:effectLst/>
                <a:latin typeface="Arial Unicode MS"/>
              </a:rPr>
              <a:t>(</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AS</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QTY</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FROM</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SPACEXTBL</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GROUP</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BY</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MISSION_OUTCOME</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ORDER</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BY</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MISSION_OUTCOME</a:t>
            </a:r>
            <a:r>
              <a:rPr kumimoji="0" lang="en-US" altLang="en-US" sz="1000" b="0" i="0" u="none" strike="noStrike" cap="none" normalizeH="0" baseline="0" dirty="0">
                <a:ln>
                  <a:noFill/>
                </a:ln>
                <a:solidFill>
                  <a:srgbClr val="000000"/>
                </a:solidFill>
                <a:effectLst/>
                <a:latin typeface="Arial Unicode MS"/>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8" name="صورة 7">
            <a:extLst>
              <a:ext uri="{FF2B5EF4-FFF2-40B4-BE49-F238E27FC236}">
                <a16:creationId xmlns:a16="http://schemas.microsoft.com/office/drawing/2014/main" id="{74CC4A37-12FE-05C0-51A3-ECCF6614AC60}"/>
              </a:ext>
            </a:extLst>
          </p:cNvPr>
          <p:cNvPicPr>
            <a:picLocks noChangeAspect="1"/>
          </p:cNvPicPr>
          <p:nvPr/>
        </p:nvPicPr>
        <p:blipFill>
          <a:blip r:embed="rId3"/>
          <a:stretch>
            <a:fillRect/>
          </a:stretch>
        </p:blipFill>
        <p:spPr>
          <a:xfrm>
            <a:off x="7758224" y="1728482"/>
            <a:ext cx="3172268" cy="1981477"/>
          </a:xfrm>
          <a:prstGeom prst="rect">
            <a:avLst/>
          </a:prstGeom>
        </p:spPr>
      </p:pic>
      <p:sp>
        <p:nvSpPr>
          <p:cNvPr id="9" name="مربع نص 8">
            <a:extLst>
              <a:ext uri="{FF2B5EF4-FFF2-40B4-BE49-F238E27FC236}">
                <a16:creationId xmlns:a16="http://schemas.microsoft.com/office/drawing/2014/main" id="{A6FAE521-8605-E5BD-6996-81F4489A71B6}"/>
              </a:ext>
            </a:extLst>
          </p:cNvPr>
          <p:cNvSpPr txBox="1"/>
          <p:nvPr/>
        </p:nvSpPr>
        <p:spPr>
          <a:xfrm>
            <a:off x="770011" y="3083781"/>
            <a:ext cx="6487639" cy="646331"/>
          </a:xfrm>
          <a:prstGeom prst="rect">
            <a:avLst/>
          </a:prstGeom>
          <a:noFill/>
        </p:spPr>
        <p:txBody>
          <a:bodyPr wrap="square" rtlCol="0">
            <a:spAutoFit/>
          </a:bodyPr>
          <a:lstStyle/>
          <a:p>
            <a:r>
              <a:rPr lang="en-US" dirty="0"/>
              <a:t>This query shows the count of success and failure missions by grouping data and counting records in each category </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Rectangle 1">
            <a:extLst>
              <a:ext uri="{FF2B5EF4-FFF2-40B4-BE49-F238E27FC236}">
                <a16:creationId xmlns:a16="http://schemas.microsoft.com/office/drawing/2014/main" id="{7A0DA614-C3F0-0C65-50A8-17FE71F05666}"/>
              </a:ext>
            </a:extLst>
          </p:cNvPr>
          <p:cNvSpPr>
            <a:spLocks noChangeArrowheads="1"/>
          </p:cNvSpPr>
          <p:nvPr/>
        </p:nvSpPr>
        <p:spPr bwMode="auto">
          <a:xfrm>
            <a:off x="831272" y="1843854"/>
            <a:ext cx="6483928" cy="1159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sql</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SELECT</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DISTINCT</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BOOSTER_VERSION</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FROM</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SPACEXTBL</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WHERE</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PAYLOAD_MASS__KG_</a:t>
            </a:r>
            <a:r>
              <a:rPr kumimoji="0" lang="en-US" altLang="en-US" sz="1000" b="0" i="0" u="none" strike="noStrike" cap="none" normalizeH="0" baseline="0">
                <a:ln>
                  <a:noFill/>
                </a:ln>
                <a:solidFill>
                  <a:srgbClr val="000000"/>
                </a:solidFill>
                <a:effectLst/>
                <a:latin typeface="Arial Unicode MS"/>
              </a:rPr>
              <a:t> </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SELECT</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MAX</a:t>
            </a:r>
            <a:r>
              <a:rPr kumimoji="0" lang="en-US" altLang="en-US" sz="1000" b="0" i="0" u="none" strike="noStrike" cap="none" normalizeH="0" baseline="0">
                <a:ln>
                  <a:noFill/>
                </a:ln>
                <a:solidFill>
                  <a:srgbClr val="000000"/>
                </a:solidFill>
                <a:effectLst/>
                <a:latin typeface="Arial Unicode MS"/>
              </a:rPr>
              <a:t>(</a:t>
            </a:r>
            <a:r>
              <a:rPr kumimoji="0" lang="en-US" altLang="en-US" sz="1200" b="0" i="0" u="none" strike="noStrike" cap="none" normalizeH="0" baseline="0">
                <a:ln>
                  <a:noFill/>
                </a:ln>
                <a:solidFill>
                  <a:schemeClr val="tx1"/>
                </a:solidFill>
                <a:effectLst/>
                <a:latin typeface="Arial" panose="020B0604020202020204" pitchFamily="34" charset="0"/>
              </a:rPr>
              <a:t>PAYLOAD_MASS__KG_</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FROM</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SPACEXTBL</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ORDER</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BY</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BOOSTER_VERSION</a:t>
            </a:r>
            <a:r>
              <a:rPr kumimoji="0" lang="en-US" altLang="en-US" sz="1000" b="0" i="0" u="none" strike="noStrike" cap="none" normalizeH="0" baseline="0">
                <a:ln>
                  <a:noFill/>
                </a:ln>
                <a:solidFill>
                  <a:srgbClr val="000000"/>
                </a:solidFill>
                <a:effectLst/>
                <a:latin typeface="Arial Unicode MS"/>
              </a:rPr>
              <a:t>;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br>
              <a:rPr kumimoji="0" lang="en-US" altLang="en-US" sz="1000" b="0" i="0" u="none" strike="noStrike" cap="none" normalizeH="0" baseline="0">
                <a:ln>
                  <a:noFill/>
                </a:ln>
                <a:solidFill>
                  <a:srgbClr val="000000"/>
                </a:solidFill>
                <a:effectLst/>
                <a:latin typeface="-apple-system"/>
              </a:rPr>
            </a:br>
            <a:endParaRPr kumimoji="0" lang="en-US" altLang="en-US" sz="1200" b="0" i="0" u="none" strike="noStrike" cap="none" normalizeH="0" baseline="0">
              <a:ln>
                <a:noFill/>
              </a:ln>
              <a:solidFill>
                <a:schemeClr val="tx1"/>
              </a:solidFill>
              <a:effectLst/>
              <a:latin typeface="Arial" panose="020B0604020202020204" pitchFamily="34" charset="0"/>
            </a:endParaRPr>
          </a:p>
        </p:txBody>
      </p:sp>
      <p:pic>
        <p:nvPicPr>
          <p:cNvPr id="7" name="صورة 6">
            <a:extLst>
              <a:ext uri="{FF2B5EF4-FFF2-40B4-BE49-F238E27FC236}">
                <a16:creationId xmlns:a16="http://schemas.microsoft.com/office/drawing/2014/main" id="{9E2C36A3-8779-A5A3-EF65-5E8F20758B85}"/>
              </a:ext>
            </a:extLst>
          </p:cNvPr>
          <p:cNvPicPr>
            <a:picLocks noChangeAspect="1"/>
          </p:cNvPicPr>
          <p:nvPr/>
        </p:nvPicPr>
        <p:blipFill>
          <a:blip r:embed="rId3"/>
          <a:stretch>
            <a:fillRect/>
          </a:stretch>
        </p:blipFill>
        <p:spPr>
          <a:xfrm>
            <a:off x="8919785" y="1843854"/>
            <a:ext cx="1522280" cy="4612418"/>
          </a:xfrm>
          <a:prstGeom prst="rect">
            <a:avLst/>
          </a:prstGeom>
        </p:spPr>
      </p:pic>
      <p:sp>
        <p:nvSpPr>
          <p:cNvPr id="8" name="مربع نص 7">
            <a:extLst>
              <a:ext uri="{FF2B5EF4-FFF2-40B4-BE49-F238E27FC236}">
                <a16:creationId xmlns:a16="http://schemas.microsoft.com/office/drawing/2014/main" id="{D459AF3C-4FB2-F26D-4BC6-8C28A4650F09}"/>
              </a:ext>
            </a:extLst>
          </p:cNvPr>
          <p:cNvSpPr txBox="1"/>
          <p:nvPr/>
        </p:nvSpPr>
        <p:spPr>
          <a:xfrm>
            <a:off x="831272" y="3429000"/>
            <a:ext cx="5595106" cy="923330"/>
          </a:xfrm>
          <a:prstGeom prst="rect">
            <a:avLst/>
          </a:prstGeom>
          <a:noFill/>
        </p:spPr>
        <p:txBody>
          <a:bodyPr wrap="square" rtlCol="0">
            <a:spAutoFit/>
          </a:bodyPr>
          <a:lstStyle/>
          <a:p>
            <a:r>
              <a:rPr lang="en-US" dirty="0"/>
              <a:t>This query lists the names of the </a:t>
            </a:r>
            <a:r>
              <a:rPr lang="en-US" dirty="0" err="1"/>
              <a:t>booster_versions</a:t>
            </a:r>
            <a:r>
              <a:rPr lang="en-US" dirty="0"/>
              <a:t> which have carried the maximum payload mas using max function in subquery </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Rectangle 1">
            <a:extLst>
              <a:ext uri="{FF2B5EF4-FFF2-40B4-BE49-F238E27FC236}">
                <a16:creationId xmlns:a16="http://schemas.microsoft.com/office/drawing/2014/main" id="{985807CB-6809-0657-DC85-268BFF0F2A39}"/>
              </a:ext>
            </a:extLst>
          </p:cNvPr>
          <p:cNvSpPr>
            <a:spLocks noChangeArrowheads="1"/>
          </p:cNvSpPr>
          <p:nvPr/>
        </p:nvSpPr>
        <p:spPr bwMode="auto">
          <a:xfrm>
            <a:off x="770011" y="1927184"/>
            <a:ext cx="6317673" cy="12515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sql</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SELECT</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err="1">
                <a:ln>
                  <a:noFill/>
                </a:ln>
                <a:solidFill>
                  <a:schemeClr val="tx1"/>
                </a:solidFill>
                <a:effectLst/>
                <a:latin typeface="Arial" panose="020B0604020202020204" pitchFamily="34" charset="0"/>
              </a:rPr>
              <a:t>substr</a:t>
            </a:r>
            <a:r>
              <a:rPr kumimoji="0" lang="en-US" altLang="en-US" sz="1000" b="0" i="0" u="none" strike="noStrike" cap="none" normalizeH="0" baseline="0" dirty="0">
                <a:ln>
                  <a:noFill/>
                </a:ln>
                <a:solidFill>
                  <a:srgbClr val="000000"/>
                </a:solidFill>
                <a:effectLst/>
                <a:latin typeface="Arial Unicode MS"/>
              </a:rPr>
              <a:t>(</a:t>
            </a:r>
            <a:r>
              <a:rPr kumimoji="0" lang="en-US" altLang="en-US" sz="1200" b="0" i="0" u="none" strike="noStrike" cap="none" normalizeH="0" baseline="0" dirty="0">
                <a:ln>
                  <a:noFill/>
                </a:ln>
                <a:solidFill>
                  <a:schemeClr val="tx1"/>
                </a:solidFill>
                <a:effectLst/>
                <a:latin typeface="Arial" panose="020B0604020202020204" pitchFamily="34" charset="0"/>
              </a:rPr>
              <a:t>Date</a:t>
            </a:r>
            <a:r>
              <a:rPr kumimoji="0" lang="en-US" altLang="en-US" sz="1000" b="0" i="0" u="none" strike="noStrike" cap="none" normalizeH="0" baseline="0" dirty="0">
                <a:ln>
                  <a:noFill/>
                </a:ln>
                <a:solidFill>
                  <a:srgbClr val="000000"/>
                </a:solidFill>
                <a:effectLst/>
                <a:latin typeface="Arial Unicode MS"/>
              </a:rPr>
              <a:t>, 6, 2) </a:t>
            </a:r>
            <a:r>
              <a:rPr kumimoji="0" lang="en-US" altLang="en-US" sz="1000" b="1" i="0" u="none" strike="noStrike" cap="none" normalizeH="0" baseline="0" dirty="0">
                <a:ln>
                  <a:noFill/>
                </a:ln>
                <a:solidFill>
                  <a:srgbClr val="000000"/>
                </a:solidFill>
                <a:effectLst/>
                <a:latin typeface="Arial Unicode MS"/>
              </a:rPr>
              <a:t>as</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Month</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err="1">
                <a:ln>
                  <a:noFill/>
                </a:ln>
                <a:solidFill>
                  <a:schemeClr val="tx1"/>
                </a:solidFill>
                <a:effectLst/>
                <a:latin typeface="Arial" panose="020B0604020202020204" pitchFamily="34" charset="0"/>
              </a:rPr>
              <a:t>Landing_Outcome</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BOOSTER_VERSION</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LAUNCH_SITE</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FROM</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SPACEXTBL</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WHERE</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err="1">
                <a:ln>
                  <a:noFill/>
                </a:ln>
                <a:solidFill>
                  <a:schemeClr val="tx1"/>
                </a:solidFill>
                <a:effectLst/>
                <a:latin typeface="Arial" panose="020B0604020202020204" pitchFamily="34" charset="0"/>
              </a:rPr>
              <a:t>Landing_Outcome</a:t>
            </a:r>
            <a:r>
              <a:rPr kumimoji="0" lang="en-US" altLang="en-US" sz="1000" b="0" i="0" u="none" strike="noStrike" cap="none" normalizeH="0" baseline="0" dirty="0">
                <a:ln>
                  <a:noFill/>
                </a:ln>
                <a:solidFill>
                  <a:srgbClr val="000000"/>
                </a:solidFill>
                <a:effectLst/>
                <a:latin typeface="Arial Unicode MS"/>
              </a:rPr>
              <a:t> </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000" b="0" i="0" u="none" strike="noStrike" cap="none" normalizeH="0" baseline="0" dirty="0">
                <a:ln>
                  <a:noFill/>
                </a:ln>
                <a:solidFill>
                  <a:srgbClr val="000000"/>
                </a:solidFill>
                <a:effectLst/>
                <a:latin typeface="Arial Unicode MS"/>
              </a:rPr>
              <a:t> 'Failure (drone ship)' </a:t>
            </a:r>
            <a:r>
              <a:rPr kumimoji="0" lang="en-US" altLang="en-US" sz="1200" b="0" i="0" u="none" strike="noStrike" cap="none" normalizeH="0" baseline="0" dirty="0">
                <a:ln>
                  <a:noFill/>
                </a:ln>
                <a:solidFill>
                  <a:schemeClr val="tx1"/>
                </a:solidFill>
                <a:effectLst/>
                <a:latin typeface="Arial" panose="020B0604020202020204" pitchFamily="34" charset="0"/>
              </a:rPr>
              <a:t>AND</a:t>
            </a:r>
            <a:r>
              <a:rPr kumimoji="0" lang="en-US" altLang="en-US" sz="10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err="1">
                <a:ln>
                  <a:noFill/>
                </a:ln>
                <a:solidFill>
                  <a:schemeClr val="tx1"/>
                </a:solidFill>
                <a:effectLst/>
                <a:latin typeface="Arial" panose="020B0604020202020204" pitchFamily="34" charset="0"/>
              </a:rPr>
              <a:t>substr</a:t>
            </a:r>
            <a:r>
              <a:rPr kumimoji="0" lang="en-US" altLang="en-US" sz="1000" b="0" i="0" u="none" strike="noStrike" cap="none" normalizeH="0" baseline="0" dirty="0">
                <a:ln>
                  <a:noFill/>
                </a:ln>
                <a:solidFill>
                  <a:srgbClr val="000000"/>
                </a:solidFill>
                <a:effectLst/>
                <a:latin typeface="Arial Unicode MS"/>
              </a:rPr>
              <a:t>(</a:t>
            </a:r>
            <a:r>
              <a:rPr kumimoji="0" lang="en-US" altLang="en-US" sz="1200" b="0" i="0" u="none" strike="noStrike" cap="none" normalizeH="0" baseline="0" dirty="0">
                <a:ln>
                  <a:noFill/>
                </a:ln>
                <a:solidFill>
                  <a:schemeClr val="tx1"/>
                </a:solidFill>
                <a:effectLst/>
                <a:latin typeface="Arial" panose="020B0604020202020204" pitchFamily="34" charset="0"/>
              </a:rPr>
              <a:t>Date</a:t>
            </a:r>
            <a:r>
              <a:rPr kumimoji="0" lang="en-US" altLang="en-US" sz="1000" b="0" i="0" u="none" strike="noStrike" cap="none" normalizeH="0" baseline="0" dirty="0">
                <a:ln>
                  <a:noFill/>
                </a:ln>
                <a:solidFill>
                  <a:srgbClr val="000000"/>
                </a:solidFill>
                <a:effectLst/>
                <a:latin typeface="Arial Unicode MS"/>
              </a:rPr>
              <a:t>,1,4) </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000" b="0" i="0" u="none" strike="noStrike" cap="none" normalizeH="0" baseline="0" dirty="0">
                <a:ln>
                  <a:noFill/>
                </a:ln>
                <a:solidFill>
                  <a:srgbClr val="000000"/>
                </a:solidFill>
                <a:effectLst/>
                <a:latin typeface="Arial Unicode MS"/>
              </a:rPr>
              <a:t> '2015' ;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 name="صورة 6">
            <a:extLst>
              <a:ext uri="{FF2B5EF4-FFF2-40B4-BE49-F238E27FC236}">
                <a16:creationId xmlns:a16="http://schemas.microsoft.com/office/drawing/2014/main" id="{09D5BD9A-E78C-8B7C-1F9F-5F30C96B7CAC}"/>
              </a:ext>
            </a:extLst>
          </p:cNvPr>
          <p:cNvPicPr>
            <a:picLocks noChangeAspect="1"/>
          </p:cNvPicPr>
          <p:nvPr/>
        </p:nvPicPr>
        <p:blipFill>
          <a:blip r:embed="rId3"/>
          <a:stretch>
            <a:fillRect/>
          </a:stretch>
        </p:blipFill>
        <p:spPr>
          <a:xfrm>
            <a:off x="7335889" y="1950294"/>
            <a:ext cx="4360232" cy="1074260"/>
          </a:xfrm>
          <a:prstGeom prst="rect">
            <a:avLst/>
          </a:prstGeom>
        </p:spPr>
      </p:pic>
      <p:sp>
        <p:nvSpPr>
          <p:cNvPr id="8" name="مربع نص 7">
            <a:extLst>
              <a:ext uri="{FF2B5EF4-FFF2-40B4-BE49-F238E27FC236}">
                <a16:creationId xmlns:a16="http://schemas.microsoft.com/office/drawing/2014/main" id="{63751C51-A3BB-54F4-08EF-D1BC928949CE}"/>
              </a:ext>
            </a:extLst>
          </p:cNvPr>
          <p:cNvSpPr txBox="1"/>
          <p:nvPr/>
        </p:nvSpPr>
        <p:spPr>
          <a:xfrm>
            <a:off x="863245" y="3523317"/>
            <a:ext cx="5774148" cy="923330"/>
          </a:xfrm>
          <a:prstGeom prst="rect">
            <a:avLst/>
          </a:prstGeom>
          <a:noFill/>
        </p:spPr>
        <p:txBody>
          <a:bodyPr wrap="square" rtlCol="0">
            <a:spAutoFit/>
          </a:bodyPr>
          <a:lstStyle/>
          <a:p>
            <a:r>
              <a:rPr lang="en-US" dirty="0"/>
              <a:t>This query lists the records which will display the month names, failure </a:t>
            </a:r>
            <a:r>
              <a:rPr lang="en-US" dirty="0" err="1"/>
              <a:t>landing_outcomes</a:t>
            </a:r>
            <a:r>
              <a:rPr lang="en-US" dirty="0"/>
              <a:t> in drone ship ,booster versions, </a:t>
            </a:r>
            <a:r>
              <a:rPr lang="en-US" dirty="0" err="1"/>
              <a:t>launch_site</a:t>
            </a:r>
            <a:r>
              <a:rPr lang="en-US" dirty="0"/>
              <a:t> for the months in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Rectangle 1">
            <a:extLst>
              <a:ext uri="{FF2B5EF4-FFF2-40B4-BE49-F238E27FC236}">
                <a16:creationId xmlns:a16="http://schemas.microsoft.com/office/drawing/2014/main" id="{A1DA1883-E353-7C8A-A437-4BF268751D8B}"/>
              </a:ext>
            </a:extLst>
          </p:cNvPr>
          <p:cNvSpPr>
            <a:spLocks noChangeArrowheads="1"/>
          </p:cNvSpPr>
          <p:nvPr/>
        </p:nvSpPr>
        <p:spPr bwMode="auto">
          <a:xfrm>
            <a:off x="833954" y="1781558"/>
            <a:ext cx="6666683" cy="9745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sql</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SELECT</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Landing_Outcome</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COUNT</a:t>
            </a:r>
            <a:r>
              <a:rPr kumimoji="0" lang="en-US" altLang="en-US" sz="1000" b="0" i="0" u="none" strike="noStrike" cap="none" normalizeH="0" baseline="0">
                <a:ln>
                  <a:noFill/>
                </a:ln>
                <a:solidFill>
                  <a:srgbClr val="000000"/>
                </a:solidFill>
                <a:effectLst/>
                <a:latin typeface="Arial Unicode MS"/>
              </a:rPr>
              <a:t>(</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AS</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QTY</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FROM</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SPACEXTBL</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WHERE</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DATE</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BETWEEN</a:t>
            </a:r>
            <a:r>
              <a:rPr kumimoji="0" lang="en-US" altLang="en-US" sz="1000" b="0" i="0" u="none" strike="noStrike" cap="none" normalizeH="0" baseline="0">
                <a:ln>
                  <a:noFill/>
                </a:ln>
                <a:solidFill>
                  <a:srgbClr val="000000"/>
                </a:solidFill>
                <a:effectLst/>
                <a:latin typeface="Arial Unicode MS"/>
              </a:rPr>
              <a:t> '2010-06-04' </a:t>
            </a:r>
            <a:r>
              <a:rPr kumimoji="0" lang="en-US" altLang="en-US" sz="1200" b="0" i="0" u="none" strike="noStrike" cap="none" normalizeH="0" baseline="0">
                <a:ln>
                  <a:noFill/>
                </a:ln>
                <a:solidFill>
                  <a:schemeClr val="tx1"/>
                </a:solidFill>
                <a:effectLst/>
                <a:latin typeface="Arial" panose="020B0604020202020204" pitchFamily="34" charset="0"/>
              </a:rPr>
              <a:t>AND</a:t>
            </a:r>
            <a:r>
              <a:rPr kumimoji="0" lang="en-US" altLang="en-US" sz="1000" b="0" i="0" u="none" strike="noStrike" cap="none" normalizeH="0" baseline="0">
                <a:ln>
                  <a:noFill/>
                </a:ln>
                <a:solidFill>
                  <a:srgbClr val="000000"/>
                </a:solidFill>
                <a:effectLst/>
                <a:latin typeface="Arial Unicode MS"/>
              </a:rPr>
              <a:t> '2017-03-20' </a:t>
            </a:r>
            <a:r>
              <a:rPr kumimoji="0" lang="en-US" altLang="en-US" sz="1200" b="0" i="0" u="none" strike="noStrike" cap="none" normalizeH="0" baseline="0">
                <a:ln>
                  <a:noFill/>
                </a:ln>
                <a:solidFill>
                  <a:schemeClr val="tx1"/>
                </a:solidFill>
                <a:effectLst/>
                <a:latin typeface="Arial" panose="020B0604020202020204" pitchFamily="34" charset="0"/>
              </a:rPr>
              <a:t>GROUP</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BY</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Landing_Outcome</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ORDER</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BY</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QTY</a:t>
            </a:r>
            <a:r>
              <a:rPr kumimoji="0" lang="en-US" altLang="en-US" sz="1000" b="0" i="0" u="none" strike="noStrike" cap="none" normalizeH="0" baseline="0">
                <a:ln>
                  <a:noFill/>
                </a:ln>
                <a:solidFill>
                  <a:srgbClr val="000000"/>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DESC</a:t>
            </a:r>
            <a:r>
              <a:rPr kumimoji="0" lang="en-US" altLang="en-US" sz="1000" b="0" i="0" u="none" strike="noStrike" cap="none" normalizeH="0" baseline="0">
                <a:ln>
                  <a:noFill/>
                </a:ln>
                <a:solidFill>
                  <a:srgbClr val="000000"/>
                </a:solidFill>
                <a:effectLst/>
                <a:latin typeface="Arial Unicode MS"/>
              </a:rPr>
              <a:t>;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br>
              <a:rPr kumimoji="0" lang="en-US" altLang="en-US" sz="1000" b="0" i="0" u="none" strike="noStrike" cap="none" normalizeH="0" baseline="0">
                <a:ln>
                  <a:noFill/>
                </a:ln>
                <a:solidFill>
                  <a:srgbClr val="000000"/>
                </a:solidFill>
                <a:effectLst/>
                <a:latin typeface="-apple-system"/>
              </a:rPr>
            </a:br>
            <a:endParaRPr kumimoji="0" lang="en-US" altLang="en-US" sz="1200" b="0" i="0" u="none" strike="noStrike" cap="none" normalizeH="0" baseline="0">
              <a:ln>
                <a:noFill/>
              </a:ln>
              <a:solidFill>
                <a:schemeClr val="tx1"/>
              </a:solidFill>
              <a:effectLst/>
              <a:latin typeface="Arial" panose="020B0604020202020204" pitchFamily="34" charset="0"/>
            </a:endParaRPr>
          </a:p>
        </p:txBody>
      </p:sp>
      <p:pic>
        <p:nvPicPr>
          <p:cNvPr id="7" name="صورة 6">
            <a:extLst>
              <a:ext uri="{FF2B5EF4-FFF2-40B4-BE49-F238E27FC236}">
                <a16:creationId xmlns:a16="http://schemas.microsoft.com/office/drawing/2014/main" id="{90B28895-DE83-A4BB-D9E1-0568A08A8B37}"/>
              </a:ext>
            </a:extLst>
          </p:cNvPr>
          <p:cNvPicPr>
            <a:picLocks noChangeAspect="1"/>
          </p:cNvPicPr>
          <p:nvPr/>
        </p:nvPicPr>
        <p:blipFill>
          <a:blip r:embed="rId3"/>
          <a:stretch>
            <a:fillRect/>
          </a:stretch>
        </p:blipFill>
        <p:spPr>
          <a:xfrm>
            <a:off x="8191672" y="1781558"/>
            <a:ext cx="2233854" cy="3212319"/>
          </a:xfrm>
          <a:prstGeom prst="rect">
            <a:avLst/>
          </a:prstGeom>
        </p:spPr>
      </p:pic>
      <p:sp>
        <p:nvSpPr>
          <p:cNvPr id="8" name="مربع نص 7">
            <a:extLst>
              <a:ext uri="{FF2B5EF4-FFF2-40B4-BE49-F238E27FC236}">
                <a16:creationId xmlns:a16="http://schemas.microsoft.com/office/drawing/2014/main" id="{FE91E2EA-6CCB-8D7B-DEC9-D3A43EA067EE}"/>
              </a:ext>
            </a:extLst>
          </p:cNvPr>
          <p:cNvSpPr txBox="1"/>
          <p:nvPr/>
        </p:nvSpPr>
        <p:spPr>
          <a:xfrm>
            <a:off x="833954" y="3165231"/>
            <a:ext cx="6430091" cy="923330"/>
          </a:xfrm>
          <a:prstGeom prst="rect">
            <a:avLst/>
          </a:prstGeom>
          <a:noFill/>
        </p:spPr>
        <p:txBody>
          <a:bodyPr wrap="square" rtlCol="0">
            <a:spAutoFit/>
          </a:bodyPr>
          <a:lstStyle/>
          <a:p>
            <a:r>
              <a:rPr lang="en-US" dirty="0"/>
              <a:t>This query ranks the count of landing outcomes (such as Failure (drone ship) or Success (ground pad)) between the date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Ground stations</a:t>
            </a:r>
          </a:p>
        </p:txBody>
      </p:sp>
      <p:pic>
        <p:nvPicPr>
          <p:cNvPr id="6" name="صورة 5">
            <a:extLst>
              <a:ext uri="{FF2B5EF4-FFF2-40B4-BE49-F238E27FC236}">
                <a16:creationId xmlns:a16="http://schemas.microsoft.com/office/drawing/2014/main" id="{CFCB5ECE-F1D9-4773-809D-1183C32551F1}"/>
              </a:ext>
            </a:extLst>
          </p:cNvPr>
          <p:cNvPicPr>
            <a:picLocks noChangeAspect="1"/>
          </p:cNvPicPr>
          <p:nvPr/>
        </p:nvPicPr>
        <p:blipFill>
          <a:blip r:embed="rId3"/>
          <a:stretch>
            <a:fillRect/>
          </a:stretch>
        </p:blipFill>
        <p:spPr>
          <a:xfrm>
            <a:off x="1978470" y="1934077"/>
            <a:ext cx="7642608" cy="3847299"/>
          </a:xfrm>
          <a:prstGeom prst="rect">
            <a:avLst/>
          </a:prstGeom>
        </p:spPr>
      </p:pic>
      <p:sp>
        <p:nvSpPr>
          <p:cNvPr id="7" name="مربع نص 6">
            <a:extLst>
              <a:ext uri="{FF2B5EF4-FFF2-40B4-BE49-F238E27FC236}">
                <a16:creationId xmlns:a16="http://schemas.microsoft.com/office/drawing/2014/main" id="{479603CB-4319-E810-1BE7-47CDA8D0E4DD}"/>
              </a:ext>
            </a:extLst>
          </p:cNvPr>
          <p:cNvSpPr txBox="1"/>
          <p:nvPr/>
        </p:nvSpPr>
        <p:spPr>
          <a:xfrm>
            <a:off x="2021435" y="5903226"/>
            <a:ext cx="6554265" cy="646331"/>
          </a:xfrm>
          <a:prstGeom prst="rect">
            <a:avLst/>
          </a:prstGeom>
          <a:noFill/>
        </p:spPr>
        <p:txBody>
          <a:bodyPr wrap="square" rtlCol="0">
            <a:spAutoFit/>
          </a:bodyPr>
          <a:lstStyle/>
          <a:p>
            <a:r>
              <a:rPr lang="en-US"/>
              <a:t>We see that Space X launch sites are located on the coast of the United States </a:t>
            </a:r>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Color Labeled Markers</a:t>
            </a:r>
          </a:p>
        </p:txBody>
      </p:sp>
      <p:pic>
        <p:nvPicPr>
          <p:cNvPr id="4" name="صورة 3">
            <a:extLst>
              <a:ext uri="{FF2B5EF4-FFF2-40B4-BE49-F238E27FC236}">
                <a16:creationId xmlns:a16="http://schemas.microsoft.com/office/drawing/2014/main" id="{861604FA-94A9-2C13-3491-F35BB0D1EC37}"/>
              </a:ext>
            </a:extLst>
          </p:cNvPr>
          <p:cNvPicPr>
            <a:picLocks noChangeAspect="1"/>
          </p:cNvPicPr>
          <p:nvPr/>
        </p:nvPicPr>
        <p:blipFill>
          <a:blip r:embed="rId3"/>
          <a:stretch>
            <a:fillRect/>
          </a:stretch>
        </p:blipFill>
        <p:spPr>
          <a:xfrm>
            <a:off x="292478" y="2099902"/>
            <a:ext cx="2620872" cy="2302364"/>
          </a:xfrm>
          <a:prstGeom prst="rect">
            <a:avLst/>
          </a:prstGeom>
        </p:spPr>
      </p:pic>
      <p:pic>
        <p:nvPicPr>
          <p:cNvPr id="7" name="صورة 6">
            <a:extLst>
              <a:ext uri="{FF2B5EF4-FFF2-40B4-BE49-F238E27FC236}">
                <a16:creationId xmlns:a16="http://schemas.microsoft.com/office/drawing/2014/main" id="{A12CBCEE-2A03-2CBF-BBA2-95D4A671CA90}"/>
              </a:ext>
            </a:extLst>
          </p:cNvPr>
          <p:cNvPicPr>
            <a:picLocks noChangeAspect="1"/>
          </p:cNvPicPr>
          <p:nvPr/>
        </p:nvPicPr>
        <p:blipFill>
          <a:blip r:embed="rId4"/>
          <a:stretch>
            <a:fillRect/>
          </a:stretch>
        </p:blipFill>
        <p:spPr>
          <a:xfrm>
            <a:off x="3259311" y="2109955"/>
            <a:ext cx="2606937" cy="2302364"/>
          </a:xfrm>
          <a:prstGeom prst="rect">
            <a:avLst/>
          </a:prstGeom>
        </p:spPr>
      </p:pic>
      <p:pic>
        <p:nvPicPr>
          <p:cNvPr id="10" name="صورة 9">
            <a:extLst>
              <a:ext uri="{FF2B5EF4-FFF2-40B4-BE49-F238E27FC236}">
                <a16:creationId xmlns:a16="http://schemas.microsoft.com/office/drawing/2014/main" id="{EE066312-B520-2096-1AEB-63413DC068A7}"/>
              </a:ext>
            </a:extLst>
          </p:cNvPr>
          <p:cNvPicPr>
            <a:picLocks noChangeAspect="1"/>
          </p:cNvPicPr>
          <p:nvPr/>
        </p:nvPicPr>
        <p:blipFill>
          <a:blip r:embed="rId5"/>
          <a:stretch>
            <a:fillRect/>
          </a:stretch>
        </p:blipFill>
        <p:spPr>
          <a:xfrm>
            <a:off x="9155225" y="2099902"/>
            <a:ext cx="2578439" cy="2302364"/>
          </a:xfrm>
          <a:prstGeom prst="rect">
            <a:avLst/>
          </a:prstGeom>
        </p:spPr>
      </p:pic>
      <p:pic>
        <p:nvPicPr>
          <p:cNvPr id="12" name="صورة 11">
            <a:extLst>
              <a:ext uri="{FF2B5EF4-FFF2-40B4-BE49-F238E27FC236}">
                <a16:creationId xmlns:a16="http://schemas.microsoft.com/office/drawing/2014/main" id="{971FAB86-0F22-4D30-C8B6-13056ECFF0F3}"/>
              </a:ext>
            </a:extLst>
          </p:cNvPr>
          <p:cNvPicPr>
            <a:picLocks noChangeAspect="1"/>
          </p:cNvPicPr>
          <p:nvPr/>
        </p:nvPicPr>
        <p:blipFill>
          <a:blip r:embed="rId6"/>
          <a:stretch>
            <a:fillRect/>
          </a:stretch>
        </p:blipFill>
        <p:spPr>
          <a:xfrm>
            <a:off x="6095999" y="2129824"/>
            <a:ext cx="2829475" cy="2272442"/>
          </a:xfrm>
          <a:prstGeom prst="rect">
            <a:avLst/>
          </a:prstGeom>
        </p:spPr>
      </p:pic>
      <p:sp>
        <p:nvSpPr>
          <p:cNvPr id="13" name="مربع نص 12">
            <a:extLst>
              <a:ext uri="{FF2B5EF4-FFF2-40B4-BE49-F238E27FC236}">
                <a16:creationId xmlns:a16="http://schemas.microsoft.com/office/drawing/2014/main" id="{B2838B35-A459-933A-9A79-990C104A7F91}"/>
              </a:ext>
            </a:extLst>
          </p:cNvPr>
          <p:cNvSpPr txBox="1"/>
          <p:nvPr/>
        </p:nvSpPr>
        <p:spPr>
          <a:xfrm>
            <a:off x="658624" y="4719071"/>
            <a:ext cx="8402249" cy="923330"/>
          </a:xfrm>
          <a:prstGeom prst="rect">
            <a:avLst/>
          </a:prstGeom>
          <a:noFill/>
        </p:spPr>
        <p:txBody>
          <a:bodyPr wrap="square" rtlCol="0">
            <a:spAutoFit/>
          </a:bodyPr>
          <a:lstStyle/>
          <a:p>
            <a:r>
              <a:rPr lang="en-US" dirty="0"/>
              <a:t>Marker colors are based on class</a:t>
            </a:r>
          </a:p>
          <a:p>
            <a:r>
              <a:rPr lang="en-US" dirty="0"/>
              <a:t>Green -&gt; successful lunches</a:t>
            </a:r>
          </a:p>
          <a:p>
            <a:r>
              <a:rPr lang="en-US" dirty="0"/>
              <a:t>Red -&gt; unsuccessful lunches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Distances between CCAFS SLC-40 and its proximities</a:t>
            </a:r>
          </a:p>
        </p:txBody>
      </p:sp>
      <p:pic>
        <p:nvPicPr>
          <p:cNvPr id="7" name="صورة 6">
            <a:extLst>
              <a:ext uri="{FF2B5EF4-FFF2-40B4-BE49-F238E27FC236}">
                <a16:creationId xmlns:a16="http://schemas.microsoft.com/office/drawing/2014/main" id="{B9EB4DCB-80B6-48C0-D456-95D8F83E903C}"/>
              </a:ext>
            </a:extLst>
          </p:cNvPr>
          <p:cNvPicPr>
            <a:picLocks noChangeAspect="1"/>
          </p:cNvPicPr>
          <p:nvPr/>
        </p:nvPicPr>
        <p:blipFill>
          <a:blip r:embed="rId3"/>
          <a:stretch>
            <a:fillRect/>
          </a:stretch>
        </p:blipFill>
        <p:spPr>
          <a:xfrm>
            <a:off x="8146916" y="1562334"/>
            <a:ext cx="3138695" cy="3483252"/>
          </a:xfrm>
          <a:prstGeom prst="rect">
            <a:avLst/>
          </a:prstGeom>
        </p:spPr>
      </p:pic>
      <p:pic>
        <p:nvPicPr>
          <p:cNvPr id="12" name="صورة 11">
            <a:extLst>
              <a:ext uri="{FF2B5EF4-FFF2-40B4-BE49-F238E27FC236}">
                <a16:creationId xmlns:a16="http://schemas.microsoft.com/office/drawing/2014/main" id="{110D2696-1570-884B-3E3E-9F1DC4C7548F}"/>
              </a:ext>
            </a:extLst>
          </p:cNvPr>
          <p:cNvPicPr>
            <a:picLocks noChangeAspect="1"/>
          </p:cNvPicPr>
          <p:nvPr/>
        </p:nvPicPr>
        <p:blipFill>
          <a:blip r:embed="rId4"/>
          <a:stretch>
            <a:fillRect/>
          </a:stretch>
        </p:blipFill>
        <p:spPr>
          <a:xfrm>
            <a:off x="1" y="1562334"/>
            <a:ext cx="7772404" cy="3367475"/>
          </a:xfrm>
          <a:prstGeom prst="rect">
            <a:avLst/>
          </a:prstGeom>
        </p:spPr>
      </p:pic>
      <p:sp>
        <p:nvSpPr>
          <p:cNvPr id="13" name="مربع نص 12">
            <a:extLst>
              <a:ext uri="{FF2B5EF4-FFF2-40B4-BE49-F238E27FC236}">
                <a16:creationId xmlns:a16="http://schemas.microsoft.com/office/drawing/2014/main" id="{C53E4AE9-1127-4D11-C929-5CFC7C82B198}"/>
              </a:ext>
            </a:extLst>
          </p:cNvPr>
          <p:cNvSpPr txBox="1"/>
          <p:nvPr/>
        </p:nvSpPr>
        <p:spPr>
          <a:xfrm>
            <a:off x="1061471" y="5256201"/>
            <a:ext cx="7967430" cy="1200329"/>
          </a:xfrm>
          <a:prstGeom prst="rect">
            <a:avLst/>
          </a:prstGeom>
          <a:noFill/>
        </p:spPr>
        <p:txBody>
          <a:bodyPr wrap="square" rtlCol="0">
            <a:spAutoFit/>
          </a:bodyPr>
          <a:lstStyle/>
          <a:p>
            <a:r>
              <a:rPr lang="en-US" dirty="0"/>
              <a:t>Is CCAFS SLC-40 in close proximity to railways ? Yes</a:t>
            </a:r>
          </a:p>
          <a:p>
            <a:r>
              <a:rPr lang="en-US" dirty="0"/>
              <a:t>Is CCAFS SLC-40 in close proximity to highways ? Yes</a:t>
            </a:r>
          </a:p>
          <a:p>
            <a:r>
              <a:rPr lang="en-US" dirty="0"/>
              <a:t>Is CCAFS SLC-40 in close proximity to coastline ? Yes</a:t>
            </a:r>
          </a:p>
          <a:p>
            <a:r>
              <a:rPr lang="en-US" dirty="0"/>
              <a:t>Do CCAFS SLC-40 keeps certain distance away from cities ? No</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Dashboard – Total success by Site</a:t>
            </a:r>
            <a:endParaRPr lang="en-US" dirty="0">
              <a:solidFill>
                <a:srgbClr val="0B49CB"/>
              </a:solidFill>
              <a:latin typeface="Abadi"/>
            </a:endParaRPr>
          </a:p>
        </p:txBody>
      </p:sp>
      <p:pic>
        <p:nvPicPr>
          <p:cNvPr id="4" name="صورة 3">
            <a:extLst>
              <a:ext uri="{FF2B5EF4-FFF2-40B4-BE49-F238E27FC236}">
                <a16:creationId xmlns:a16="http://schemas.microsoft.com/office/drawing/2014/main" id="{E9427D5A-651A-A36E-3630-47BB6C897998}"/>
              </a:ext>
            </a:extLst>
          </p:cNvPr>
          <p:cNvPicPr>
            <a:picLocks noChangeAspect="1"/>
          </p:cNvPicPr>
          <p:nvPr/>
        </p:nvPicPr>
        <p:blipFill>
          <a:blip r:embed="rId3"/>
          <a:stretch>
            <a:fillRect/>
          </a:stretch>
        </p:blipFill>
        <p:spPr>
          <a:xfrm>
            <a:off x="383664" y="2323317"/>
            <a:ext cx="11234345" cy="2037668"/>
          </a:xfrm>
          <a:prstGeom prst="rect">
            <a:avLst/>
          </a:prstGeom>
        </p:spPr>
      </p:pic>
      <p:sp>
        <p:nvSpPr>
          <p:cNvPr id="6" name="مربع نص 5">
            <a:extLst>
              <a:ext uri="{FF2B5EF4-FFF2-40B4-BE49-F238E27FC236}">
                <a16:creationId xmlns:a16="http://schemas.microsoft.com/office/drawing/2014/main" id="{E35F272B-F91C-2D05-9FAB-8F36D3F061A7}"/>
              </a:ext>
            </a:extLst>
          </p:cNvPr>
          <p:cNvSpPr txBox="1"/>
          <p:nvPr/>
        </p:nvSpPr>
        <p:spPr>
          <a:xfrm>
            <a:off x="1860772" y="4744649"/>
            <a:ext cx="6298490" cy="646331"/>
          </a:xfrm>
          <a:prstGeom prst="rect">
            <a:avLst/>
          </a:prstGeom>
          <a:noFill/>
        </p:spPr>
        <p:txBody>
          <a:bodyPr wrap="square" rtlCol="0">
            <a:spAutoFit/>
          </a:bodyPr>
          <a:lstStyle/>
          <a:p>
            <a:r>
              <a:rPr lang="en-US" dirty="0"/>
              <a:t>We see that KSC LC-39A has the best success rate of launches.</a:t>
            </a:r>
          </a:p>
          <a:p>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1301" y="1741285"/>
            <a:ext cx="7993471" cy="390580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 The aim of this project is to predict if the Falcon 9 first stage will successfully land. SpaceX says </a:t>
            </a:r>
          </a:p>
          <a:p>
            <a:pPr marL="457200" lvl="1" indent="0">
              <a:spcBef>
                <a:spcPts val="1400"/>
              </a:spcBef>
              <a:buNone/>
            </a:pPr>
            <a:r>
              <a:rPr lang="en-US" sz="1800" dirty="0">
                <a:solidFill>
                  <a:schemeClr val="accent3">
                    <a:lumMod val="25000"/>
                  </a:schemeClr>
                </a:solidFill>
                <a:latin typeface="Abadi" panose="020B0604020104020204" pitchFamily="34" charset="0"/>
              </a:rPr>
              <a:t>on its website that the Falcon 9 rocket launch cost 62 million dollars. Other providers cost upward </a:t>
            </a:r>
          </a:p>
          <a:p>
            <a:pPr marL="457200" lvl="1" indent="0">
              <a:spcBef>
                <a:spcPts val="1400"/>
              </a:spcBef>
              <a:buNone/>
            </a:pPr>
            <a:r>
              <a:rPr lang="en-US" sz="1800" dirty="0">
                <a:solidFill>
                  <a:schemeClr val="accent3">
                    <a:lumMod val="25000"/>
                  </a:schemeClr>
                </a:solidFill>
                <a:latin typeface="Abadi" panose="020B0604020104020204" pitchFamily="34" charset="0"/>
              </a:rPr>
              <a:t>of 165 million dollars each. The price difference is explained by the fact that SpaceX can reuse the </a:t>
            </a:r>
          </a:p>
          <a:p>
            <a:pPr marL="457200" lvl="1" indent="0">
              <a:spcBef>
                <a:spcPts val="1400"/>
              </a:spcBef>
              <a:buNone/>
            </a:pPr>
            <a:r>
              <a:rPr lang="en-US" sz="1800" dirty="0">
                <a:solidFill>
                  <a:schemeClr val="accent3">
                    <a:lumMod val="25000"/>
                  </a:schemeClr>
                </a:solidFill>
                <a:latin typeface="Abadi" panose="020B0604020104020204" pitchFamily="34" charset="0"/>
              </a:rPr>
              <a:t>first stage. By determining if the stage will land, we can determine the cost of a launch. This </a:t>
            </a:r>
          </a:p>
          <a:p>
            <a:pPr marL="457200" lvl="1" indent="0">
              <a:spcBef>
                <a:spcPts val="1400"/>
              </a:spcBef>
              <a:buNone/>
            </a:pPr>
            <a:r>
              <a:rPr lang="en-US" sz="1800" dirty="0">
                <a:solidFill>
                  <a:schemeClr val="accent3">
                    <a:lumMod val="25000"/>
                  </a:schemeClr>
                </a:solidFill>
                <a:latin typeface="Abadi" panose="020B0604020104020204" pitchFamily="34" charset="0"/>
              </a:rPr>
              <a:t>information is interesting for another company if it wants to compete with SpaceX for a rocket </a:t>
            </a:r>
          </a:p>
          <a:p>
            <a:pPr marL="457200" lvl="1" indent="0">
              <a:spcBef>
                <a:spcPts val="1400"/>
              </a:spcBef>
              <a:buNone/>
            </a:pPr>
            <a:r>
              <a:rPr lang="en-US" sz="1800" dirty="0">
                <a:solidFill>
                  <a:schemeClr val="accent3">
                    <a:lumMod val="25000"/>
                  </a:schemeClr>
                </a:solidFill>
                <a:latin typeface="Abadi" panose="020B0604020104020204" pitchFamily="34" charset="0"/>
              </a:rPr>
              <a:t>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1800" dirty="0">
                <a:solidFill>
                  <a:schemeClr val="accent3">
                    <a:lumMod val="25000"/>
                  </a:schemeClr>
                </a:solidFill>
                <a:latin typeface="Abadi" panose="020B0604020104020204" pitchFamily="34" charset="0"/>
              </a:rPr>
              <a:t> What are the main characteristics of a successful or failed landing ?</a:t>
            </a:r>
          </a:p>
          <a:p>
            <a:pPr marL="457200" lvl="1" indent="0">
              <a:spcBef>
                <a:spcPts val="1400"/>
              </a:spcBef>
              <a:buNone/>
            </a:pPr>
            <a:r>
              <a:rPr lang="en-US" sz="1800" dirty="0">
                <a:solidFill>
                  <a:schemeClr val="accent3">
                    <a:lumMod val="25000"/>
                  </a:schemeClr>
                </a:solidFill>
                <a:latin typeface="Abadi" panose="020B0604020104020204" pitchFamily="34" charset="0"/>
              </a:rPr>
              <a:t>What are the effects of each relationship of the rocket variables on the success or failure of a </a:t>
            </a:r>
          </a:p>
          <a:p>
            <a:pPr marL="457200" lvl="1" indent="0">
              <a:spcBef>
                <a:spcPts val="1400"/>
              </a:spcBef>
              <a:buNone/>
            </a:pPr>
            <a:r>
              <a:rPr lang="en-US" sz="1800" dirty="0">
                <a:solidFill>
                  <a:schemeClr val="accent3">
                    <a:lumMod val="25000"/>
                  </a:schemeClr>
                </a:solidFill>
                <a:latin typeface="Abadi" panose="020B0604020104020204" pitchFamily="34" charset="0"/>
              </a:rPr>
              <a:t>landing ?</a:t>
            </a:r>
          </a:p>
          <a:p>
            <a:pPr marL="457200" lvl="1" indent="0">
              <a:spcBef>
                <a:spcPts val="1400"/>
              </a:spcBef>
              <a:buNone/>
            </a:pPr>
            <a:r>
              <a:rPr lang="en-US" sz="1800" dirty="0">
                <a:solidFill>
                  <a:schemeClr val="accent3">
                    <a:lumMod val="25000"/>
                  </a:schemeClr>
                </a:solidFill>
                <a:latin typeface="Abadi" panose="020B0604020104020204" pitchFamily="34" charset="0"/>
              </a:rPr>
              <a:t> What are the conditions which will allow SpaceX to achieve the best landing success rate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Total success launches for Site KSC LC-39A</a:t>
            </a:r>
          </a:p>
        </p:txBody>
      </p:sp>
      <p:pic>
        <p:nvPicPr>
          <p:cNvPr id="4" name="صورة 3">
            <a:extLst>
              <a:ext uri="{FF2B5EF4-FFF2-40B4-BE49-F238E27FC236}">
                <a16:creationId xmlns:a16="http://schemas.microsoft.com/office/drawing/2014/main" id="{C3D719C7-1557-6AC1-B693-93CB32D8440D}"/>
              </a:ext>
            </a:extLst>
          </p:cNvPr>
          <p:cNvPicPr>
            <a:picLocks noChangeAspect="1"/>
          </p:cNvPicPr>
          <p:nvPr/>
        </p:nvPicPr>
        <p:blipFill>
          <a:blip r:embed="rId3"/>
          <a:stretch>
            <a:fillRect/>
          </a:stretch>
        </p:blipFill>
        <p:spPr>
          <a:xfrm>
            <a:off x="837480" y="1445136"/>
            <a:ext cx="9839046" cy="3214617"/>
          </a:xfrm>
          <a:prstGeom prst="rect">
            <a:avLst/>
          </a:prstGeom>
        </p:spPr>
      </p:pic>
      <p:sp>
        <p:nvSpPr>
          <p:cNvPr id="6" name="مربع نص 5">
            <a:extLst>
              <a:ext uri="{FF2B5EF4-FFF2-40B4-BE49-F238E27FC236}">
                <a16:creationId xmlns:a16="http://schemas.microsoft.com/office/drawing/2014/main" id="{C2125F3B-5F41-676F-3ABF-636EB81FB93E}"/>
              </a:ext>
            </a:extLst>
          </p:cNvPr>
          <p:cNvSpPr txBox="1"/>
          <p:nvPr/>
        </p:nvSpPr>
        <p:spPr>
          <a:xfrm>
            <a:off x="1470713" y="4949271"/>
            <a:ext cx="7718048" cy="646331"/>
          </a:xfrm>
          <a:prstGeom prst="rect">
            <a:avLst/>
          </a:prstGeom>
          <a:noFill/>
        </p:spPr>
        <p:txBody>
          <a:bodyPr wrap="square" rtlCol="0">
            <a:spAutoFit/>
          </a:bodyPr>
          <a:lstStyle/>
          <a:p>
            <a:r>
              <a:rPr lang="en-US" dirty="0"/>
              <a:t>We see that KSC LC-39A has achieved a 76.9% success rate while getting a 23.1% failure rate. </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mass vs Outcome for all sites with different payload mass selected</a:t>
            </a:r>
          </a:p>
        </p:txBody>
      </p:sp>
      <p:pic>
        <p:nvPicPr>
          <p:cNvPr id="4" name="صورة 3">
            <a:extLst>
              <a:ext uri="{FF2B5EF4-FFF2-40B4-BE49-F238E27FC236}">
                <a16:creationId xmlns:a16="http://schemas.microsoft.com/office/drawing/2014/main" id="{356A24DE-70F9-1D6F-EDE5-7135924250E3}"/>
              </a:ext>
            </a:extLst>
          </p:cNvPr>
          <p:cNvPicPr>
            <a:picLocks noChangeAspect="1"/>
          </p:cNvPicPr>
          <p:nvPr/>
        </p:nvPicPr>
        <p:blipFill>
          <a:blip r:embed="rId3"/>
          <a:stretch>
            <a:fillRect/>
          </a:stretch>
        </p:blipFill>
        <p:spPr>
          <a:xfrm>
            <a:off x="825374" y="1342948"/>
            <a:ext cx="9537602" cy="2130903"/>
          </a:xfrm>
          <a:prstGeom prst="rect">
            <a:avLst/>
          </a:prstGeom>
        </p:spPr>
      </p:pic>
      <p:pic>
        <p:nvPicPr>
          <p:cNvPr id="7" name="صورة 6">
            <a:extLst>
              <a:ext uri="{FF2B5EF4-FFF2-40B4-BE49-F238E27FC236}">
                <a16:creationId xmlns:a16="http://schemas.microsoft.com/office/drawing/2014/main" id="{882BB6DE-0103-A9DC-B0F7-96E72B741B27}"/>
              </a:ext>
            </a:extLst>
          </p:cNvPr>
          <p:cNvPicPr>
            <a:picLocks noChangeAspect="1"/>
          </p:cNvPicPr>
          <p:nvPr/>
        </p:nvPicPr>
        <p:blipFill>
          <a:blip r:embed="rId4"/>
          <a:stretch>
            <a:fillRect/>
          </a:stretch>
        </p:blipFill>
        <p:spPr>
          <a:xfrm>
            <a:off x="779701" y="3524479"/>
            <a:ext cx="9628948" cy="2130903"/>
          </a:xfrm>
          <a:prstGeom prst="rect">
            <a:avLst/>
          </a:prstGeom>
        </p:spPr>
      </p:pic>
      <p:sp>
        <p:nvSpPr>
          <p:cNvPr id="8" name="مربع نص 7">
            <a:extLst>
              <a:ext uri="{FF2B5EF4-FFF2-40B4-BE49-F238E27FC236}">
                <a16:creationId xmlns:a16="http://schemas.microsoft.com/office/drawing/2014/main" id="{1BE94B01-53B7-7174-0146-A9B524E615FE}"/>
              </a:ext>
            </a:extLst>
          </p:cNvPr>
          <p:cNvSpPr txBox="1"/>
          <p:nvPr/>
        </p:nvSpPr>
        <p:spPr>
          <a:xfrm>
            <a:off x="1483502" y="5882853"/>
            <a:ext cx="7231270" cy="646331"/>
          </a:xfrm>
          <a:prstGeom prst="rect">
            <a:avLst/>
          </a:prstGeom>
          <a:noFill/>
        </p:spPr>
        <p:txBody>
          <a:bodyPr wrap="square" rtlCol="0">
            <a:spAutoFit/>
          </a:bodyPr>
          <a:lstStyle/>
          <a:p>
            <a:r>
              <a:rPr lang="en-US" dirty="0"/>
              <a:t>These plots show the impact of low weighted and heavy weighted payloads on success rate. </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3" name="صورة 12">
            <a:extLst>
              <a:ext uri="{FF2B5EF4-FFF2-40B4-BE49-F238E27FC236}">
                <a16:creationId xmlns:a16="http://schemas.microsoft.com/office/drawing/2014/main" id="{F057E5C7-A4AF-9A56-9E25-899B203DD268}"/>
              </a:ext>
            </a:extLst>
          </p:cNvPr>
          <p:cNvPicPr>
            <a:picLocks noChangeAspect="1"/>
          </p:cNvPicPr>
          <p:nvPr/>
        </p:nvPicPr>
        <p:blipFill>
          <a:blip r:embed="rId3"/>
          <a:stretch>
            <a:fillRect/>
          </a:stretch>
        </p:blipFill>
        <p:spPr>
          <a:xfrm>
            <a:off x="814772" y="1983722"/>
            <a:ext cx="3591426" cy="1057423"/>
          </a:xfrm>
          <a:prstGeom prst="rect">
            <a:avLst/>
          </a:prstGeom>
        </p:spPr>
      </p:pic>
      <p:pic>
        <p:nvPicPr>
          <p:cNvPr id="15" name="صورة 14">
            <a:extLst>
              <a:ext uri="{FF2B5EF4-FFF2-40B4-BE49-F238E27FC236}">
                <a16:creationId xmlns:a16="http://schemas.microsoft.com/office/drawing/2014/main" id="{37B15AB7-6220-524D-CB04-F703476401A3}"/>
              </a:ext>
            </a:extLst>
          </p:cNvPr>
          <p:cNvPicPr>
            <a:picLocks noChangeAspect="1"/>
          </p:cNvPicPr>
          <p:nvPr/>
        </p:nvPicPr>
        <p:blipFill>
          <a:blip r:embed="rId4"/>
          <a:stretch>
            <a:fillRect/>
          </a:stretch>
        </p:blipFill>
        <p:spPr>
          <a:xfrm>
            <a:off x="5995839" y="1566670"/>
            <a:ext cx="4983427" cy="3904213"/>
          </a:xfrm>
          <a:prstGeom prst="rect">
            <a:avLst/>
          </a:prstGeom>
        </p:spPr>
      </p:pic>
      <p:sp>
        <p:nvSpPr>
          <p:cNvPr id="16" name="مربع نص 15">
            <a:extLst>
              <a:ext uri="{FF2B5EF4-FFF2-40B4-BE49-F238E27FC236}">
                <a16:creationId xmlns:a16="http://schemas.microsoft.com/office/drawing/2014/main" id="{2546D096-2582-A06B-1A56-E405B7A68FC7}"/>
              </a:ext>
            </a:extLst>
          </p:cNvPr>
          <p:cNvSpPr txBox="1"/>
          <p:nvPr/>
        </p:nvSpPr>
        <p:spPr>
          <a:xfrm>
            <a:off x="770011" y="3241964"/>
            <a:ext cx="3831578" cy="1477328"/>
          </a:xfrm>
          <a:prstGeom prst="rect">
            <a:avLst/>
          </a:prstGeom>
          <a:noFill/>
        </p:spPr>
        <p:txBody>
          <a:bodyPr wrap="square" rtlCol="0">
            <a:spAutoFit/>
          </a:bodyPr>
          <a:lstStyle/>
          <a:p>
            <a:r>
              <a:rPr lang="en-US" dirty="0"/>
              <a:t>For accuracy test, all methods performed similar. We could get more test data to decide between them. But if we really need to choose one right now, we will take the decision tree.</a:t>
            </a:r>
          </a:p>
        </p:txBody>
      </p:sp>
      <p:pic>
        <p:nvPicPr>
          <p:cNvPr id="18" name="صورة 17">
            <a:extLst>
              <a:ext uri="{FF2B5EF4-FFF2-40B4-BE49-F238E27FC236}">
                <a16:creationId xmlns:a16="http://schemas.microsoft.com/office/drawing/2014/main" id="{742B543C-F4A1-F953-691B-96A65C38F65B}"/>
              </a:ext>
            </a:extLst>
          </p:cNvPr>
          <p:cNvPicPr>
            <a:picLocks noChangeAspect="1"/>
          </p:cNvPicPr>
          <p:nvPr/>
        </p:nvPicPr>
        <p:blipFill>
          <a:blip r:embed="rId5"/>
          <a:stretch>
            <a:fillRect/>
          </a:stretch>
        </p:blipFill>
        <p:spPr>
          <a:xfrm>
            <a:off x="814772" y="5995846"/>
            <a:ext cx="9661947" cy="2305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Confusion matrix of the best performing model (Decision Tree)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صورة 2">
            <a:extLst>
              <a:ext uri="{FF2B5EF4-FFF2-40B4-BE49-F238E27FC236}">
                <a16:creationId xmlns:a16="http://schemas.microsoft.com/office/drawing/2014/main" id="{5286BB8E-1208-43E8-38B6-A739FE9C4EB7}"/>
              </a:ext>
            </a:extLst>
          </p:cNvPr>
          <p:cNvPicPr>
            <a:picLocks noChangeAspect="1"/>
          </p:cNvPicPr>
          <p:nvPr/>
        </p:nvPicPr>
        <p:blipFill>
          <a:blip r:embed="rId3"/>
          <a:stretch>
            <a:fillRect/>
          </a:stretch>
        </p:blipFill>
        <p:spPr>
          <a:xfrm>
            <a:off x="6394458" y="2637646"/>
            <a:ext cx="4328960" cy="3681704"/>
          </a:xfrm>
          <a:prstGeom prst="rect">
            <a:avLst/>
          </a:prstGeom>
        </p:spPr>
      </p:pic>
      <p:sp>
        <p:nvSpPr>
          <p:cNvPr id="7" name="مربع نص 6">
            <a:extLst>
              <a:ext uri="{FF2B5EF4-FFF2-40B4-BE49-F238E27FC236}">
                <a16:creationId xmlns:a16="http://schemas.microsoft.com/office/drawing/2014/main" id="{D668C391-A967-5EAB-6A0F-95345D7527E4}"/>
              </a:ext>
            </a:extLst>
          </p:cNvPr>
          <p:cNvSpPr txBox="1"/>
          <p:nvPr/>
        </p:nvSpPr>
        <p:spPr>
          <a:xfrm>
            <a:off x="1272487" y="3062920"/>
            <a:ext cx="4392956" cy="1200329"/>
          </a:xfrm>
          <a:prstGeom prst="rect">
            <a:avLst/>
          </a:prstGeom>
          <a:noFill/>
        </p:spPr>
        <p:txBody>
          <a:bodyPr wrap="square" rtlCol="0">
            <a:spAutoFit/>
          </a:bodyPr>
          <a:lstStyle/>
          <a:p>
            <a:r>
              <a:rPr lang="en-US" dirty="0"/>
              <a:t>This shows that positive values (TP/TN) are more than negative values (FP/FN). The only issue is that True Negative are way more than True Negative with a value of 12.</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99242"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success of a mission can be explained by several factors such as the launch site, the orbit and especially the number of previous launches. Indeed, we can assume that there has been a gain in knowledge between launches that allowed to go from a launch failure to a success</a:t>
            </a:r>
          </a:p>
          <a:p>
            <a:pPr>
              <a:lnSpc>
                <a:spcPct val="100000"/>
              </a:lnSpc>
              <a:spcBef>
                <a:spcPts val="1400"/>
              </a:spcBef>
            </a:pPr>
            <a:r>
              <a:rPr lang="en-US" sz="2000" dirty="0">
                <a:solidFill>
                  <a:schemeClr val="accent3">
                    <a:lumMod val="25000"/>
                  </a:schemeClr>
                </a:solidFill>
                <a:latin typeface="Abadi" panose="020B0604020104020204" pitchFamily="34" charset="0"/>
              </a:rPr>
              <a:t>Several machine learning algorithms are employed to learn the patterns of past Falcon 9 launch data to produce predictive models that can be used to predict the outcome of a Falcon 9 launch.</a:t>
            </a:r>
          </a:p>
          <a:p>
            <a:pPr>
              <a:lnSpc>
                <a:spcPct val="100000"/>
              </a:lnSpc>
              <a:spcBef>
                <a:spcPts val="1400"/>
              </a:spcBef>
            </a:pPr>
            <a:r>
              <a:rPr lang="en-US" sz="2000" dirty="0">
                <a:solidFill>
                  <a:schemeClr val="accent3">
                    <a:lumMod val="25000"/>
                  </a:schemeClr>
                </a:solidFill>
                <a:latin typeface="Abadi" panose="020B0604020104020204" pitchFamily="34" charset="0"/>
              </a:rPr>
              <a:t> For this dataset, we choose the Decision Tree Algorithm as the best model even if the test accuracy between all the models used is identical. We choose Decision Tree Algorithm because it has a better train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920793" y="1393980"/>
            <a:ext cx="9954035" cy="5398706"/>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Data collection methodology:</a:t>
            </a:r>
          </a:p>
          <a:p>
            <a:pPr lvl="1">
              <a:lnSpc>
                <a:spcPct val="120000"/>
              </a:lnSpc>
              <a:spcBef>
                <a:spcPts val="1400"/>
              </a:spcBef>
            </a:pPr>
            <a:r>
              <a:rPr lang="en-US" sz="1800" dirty="0">
                <a:solidFill>
                  <a:schemeClr val="bg2">
                    <a:lumMod val="50000"/>
                  </a:schemeClr>
                </a:solidFill>
                <a:latin typeface="Abadi"/>
              </a:rPr>
              <a:t>SpaceX REST API</a:t>
            </a:r>
          </a:p>
          <a:p>
            <a:pPr lvl="1">
              <a:lnSpc>
                <a:spcPct val="120000"/>
              </a:lnSpc>
              <a:spcBef>
                <a:spcPts val="1400"/>
              </a:spcBef>
            </a:pPr>
            <a:r>
              <a:rPr lang="en-US" sz="1800" dirty="0">
                <a:solidFill>
                  <a:schemeClr val="bg2">
                    <a:lumMod val="50000"/>
                  </a:schemeClr>
                </a:solidFill>
                <a:latin typeface="Abadi"/>
              </a:rPr>
              <a:t>Web Scrapping from Wikipedia</a:t>
            </a:r>
          </a:p>
          <a:p>
            <a:pPr lvl="1">
              <a:lnSpc>
                <a:spcPct val="120000"/>
              </a:lnSpc>
              <a:spcBef>
                <a:spcPts val="1400"/>
              </a:spcBef>
            </a:pPr>
            <a:r>
              <a:rPr lang="en-US" sz="2000" dirty="0">
                <a:solidFill>
                  <a:schemeClr val="accent3">
                    <a:lumMod val="25000"/>
                  </a:schemeClr>
                </a:solidFill>
                <a:latin typeface="Abadi"/>
              </a:rPr>
              <a:t>Perform data wrangling</a:t>
            </a:r>
          </a:p>
          <a:p>
            <a:pPr lvl="1">
              <a:lnSpc>
                <a:spcPct val="120000"/>
              </a:lnSpc>
              <a:spcBef>
                <a:spcPts val="1400"/>
              </a:spcBef>
            </a:pPr>
            <a:r>
              <a:rPr lang="en-US" sz="1800" dirty="0">
                <a:solidFill>
                  <a:schemeClr val="bg2">
                    <a:lumMod val="50000"/>
                  </a:schemeClr>
                </a:solidFill>
                <a:latin typeface="Abadi"/>
              </a:rPr>
              <a:t>Dropping unnecessary columns</a:t>
            </a:r>
          </a:p>
          <a:p>
            <a:pPr lvl="1">
              <a:lnSpc>
                <a:spcPct val="120000"/>
              </a:lnSpc>
              <a:spcBef>
                <a:spcPts val="1400"/>
              </a:spcBef>
            </a:pPr>
            <a:r>
              <a:rPr lang="en-US" sz="1800" dirty="0">
                <a:solidFill>
                  <a:schemeClr val="bg2">
                    <a:lumMod val="50000"/>
                  </a:schemeClr>
                </a:solidFill>
                <a:latin typeface="Abadi"/>
              </a:rPr>
              <a:t>One Hot Encoding for classification models</a:t>
            </a:r>
          </a:p>
          <a:p>
            <a:pPr lvl="1">
              <a:lnSpc>
                <a:spcPct val="120000"/>
              </a:lnSpc>
              <a:spcBef>
                <a:spcPts val="1400"/>
              </a:spcBef>
            </a:pPr>
            <a:r>
              <a:rPr lang="en-US" sz="2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a:p>
            <a:pPr lvl="1">
              <a:lnSpc>
                <a:spcPct val="120000"/>
              </a:lnSpc>
              <a:spcBef>
                <a:spcPts val="1400"/>
              </a:spcBef>
            </a:pPr>
            <a:r>
              <a:rPr lang="en-US" sz="1800" dirty="0">
                <a:solidFill>
                  <a:schemeClr val="bg2">
                    <a:lumMod val="50000"/>
                  </a:schemeClr>
                </a:solidFill>
                <a:latin typeface="Abadi"/>
              </a:rPr>
              <a:t>How to build, tune, evaluate classification models</a:t>
            </a:r>
          </a:p>
          <a:p>
            <a:pPr>
              <a:lnSpc>
                <a:spcPct val="12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7700" y="1446961"/>
            <a:ext cx="6270230" cy="886997"/>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Web Scrapping from Wikipedia</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رسم تخطيطي 1">
            <a:extLst>
              <a:ext uri="{FF2B5EF4-FFF2-40B4-BE49-F238E27FC236}">
                <a16:creationId xmlns:a16="http://schemas.microsoft.com/office/drawing/2014/main" id="{A491DACC-954C-74D8-A520-67C1E7C4498E}"/>
              </a:ext>
            </a:extLst>
          </p:cNvPr>
          <p:cNvGraphicFramePr/>
          <p:nvPr>
            <p:extLst>
              <p:ext uri="{D42A27DB-BD31-4B8C-83A1-F6EECF244321}">
                <p14:modId xmlns:p14="http://schemas.microsoft.com/office/powerpoint/2010/main" val="3788551072"/>
              </p:ext>
            </p:extLst>
          </p:nvPr>
        </p:nvGraphicFramePr>
        <p:xfrm>
          <a:off x="1421333" y="2167703"/>
          <a:ext cx="7745045" cy="2288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رسم تخطيطي 3">
            <a:extLst>
              <a:ext uri="{FF2B5EF4-FFF2-40B4-BE49-F238E27FC236}">
                <a16:creationId xmlns:a16="http://schemas.microsoft.com/office/drawing/2014/main" id="{B5CD8EF1-E9F9-B60F-1068-BF15E670CE6F}"/>
              </a:ext>
            </a:extLst>
          </p:cNvPr>
          <p:cNvGraphicFramePr/>
          <p:nvPr>
            <p:extLst>
              <p:ext uri="{D42A27DB-BD31-4B8C-83A1-F6EECF244321}">
                <p14:modId xmlns:p14="http://schemas.microsoft.com/office/powerpoint/2010/main" val="3483681037"/>
              </p:ext>
            </p:extLst>
          </p:nvPr>
        </p:nvGraphicFramePr>
        <p:xfrm>
          <a:off x="1303037" y="3691546"/>
          <a:ext cx="7981639" cy="26278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1" y="1792287"/>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15" name="مجموعة 14">
            <a:extLst>
              <a:ext uri="{FF2B5EF4-FFF2-40B4-BE49-F238E27FC236}">
                <a16:creationId xmlns:a16="http://schemas.microsoft.com/office/drawing/2014/main" id="{D9EA89C9-AA87-E036-BBE9-B5A1B562C9AA}"/>
              </a:ext>
            </a:extLst>
          </p:cNvPr>
          <p:cNvGrpSpPr/>
          <p:nvPr/>
        </p:nvGrpSpPr>
        <p:grpSpPr>
          <a:xfrm>
            <a:off x="4098010" y="1667675"/>
            <a:ext cx="7359962" cy="4344693"/>
            <a:chOff x="3868342" y="1602468"/>
            <a:chExt cx="7359962" cy="4344693"/>
          </a:xfrm>
        </p:grpSpPr>
        <p:sp>
          <p:nvSpPr>
            <p:cNvPr id="16" name="شكل حر: شكل 15">
              <a:extLst>
                <a:ext uri="{FF2B5EF4-FFF2-40B4-BE49-F238E27FC236}">
                  <a16:creationId xmlns:a16="http://schemas.microsoft.com/office/drawing/2014/main" id="{136E2D63-8696-4AB0-DFC3-6C5A9F30568B}"/>
                </a:ext>
              </a:extLst>
            </p:cNvPr>
            <p:cNvSpPr/>
            <p:nvPr/>
          </p:nvSpPr>
          <p:spPr>
            <a:xfrm>
              <a:off x="3868342" y="1602468"/>
              <a:ext cx="7359962" cy="299864"/>
            </a:xfrm>
            <a:custGeom>
              <a:avLst/>
              <a:gdLst>
                <a:gd name="connsiteX0" fmla="*/ 0 w 7359962"/>
                <a:gd name="connsiteY0" fmla="*/ 29986 h 299864"/>
                <a:gd name="connsiteX1" fmla="*/ 29986 w 7359962"/>
                <a:gd name="connsiteY1" fmla="*/ 0 h 299864"/>
                <a:gd name="connsiteX2" fmla="*/ 7329976 w 7359962"/>
                <a:gd name="connsiteY2" fmla="*/ 0 h 299864"/>
                <a:gd name="connsiteX3" fmla="*/ 7359962 w 7359962"/>
                <a:gd name="connsiteY3" fmla="*/ 29986 h 299864"/>
                <a:gd name="connsiteX4" fmla="*/ 7359962 w 7359962"/>
                <a:gd name="connsiteY4" fmla="*/ 269878 h 299864"/>
                <a:gd name="connsiteX5" fmla="*/ 7329976 w 7359962"/>
                <a:gd name="connsiteY5" fmla="*/ 299864 h 299864"/>
                <a:gd name="connsiteX6" fmla="*/ 29986 w 7359962"/>
                <a:gd name="connsiteY6" fmla="*/ 299864 h 299864"/>
                <a:gd name="connsiteX7" fmla="*/ 0 w 7359962"/>
                <a:gd name="connsiteY7" fmla="*/ 269878 h 299864"/>
                <a:gd name="connsiteX8" fmla="*/ 0 w 7359962"/>
                <a:gd name="connsiteY8" fmla="*/ 29986 h 29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99864">
                  <a:moveTo>
                    <a:pt x="0" y="29986"/>
                  </a:moveTo>
                  <a:cubicBezTo>
                    <a:pt x="0" y="13425"/>
                    <a:pt x="13425" y="0"/>
                    <a:pt x="29986" y="0"/>
                  </a:cubicBezTo>
                  <a:lnTo>
                    <a:pt x="7329976" y="0"/>
                  </a:lnTo>
                  <a:cubicBezTo>
                    <a:pt x="7346537" y="0"/>
                    <a:pt x="7359962" y="13425"/>
                    <a:pt x="7359962" y="29986"/>
                  </a:cubicBezTo>
                  <a:lnTo>
                    <a:pt x="7359962" y="269878"/>
                  </a:lnTo>
                  <a:cubicBezTo>
                    <a:pt x="7359962" y="286439"/>
                    <a:pt x="7346537" y="299864"/>
                    <a:pt x="7329976" y="299864"/>
                  </a:cubicBezTo>
                  <a:lnTo>
                    <a:pt x="29986" y="299864"/>
                  </a:lnTo>
                  <a:cubicBezTo>
                    <a:pt x="13425" y="299864"/>
                    <a:pt x="0" y="286439"/>
                    <a:pt x="0" y="269878"/>
                  </a:cubicBezTo>
                  <a:lnTo>
                    <a:pt x="0" y="299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5485"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1- Getting Response from API</a:t>
              </a:r>
            </a:p>
          </p:txBody>
        </p:sp>
        <p:sp>
          <p:nvSpPr>
            <p:cNvPr id="18" name="شكل حر: شكل 17">
              <a:extLst>
                <a:ext uri="{FF2B5EF4-FFF2-40B4-BE49-F238E27FC236}">
                  <a16:creationId xmlns:a16="http://schemas.microsoft.com/office/drawing/2014/main" id="{D8D44C72-CFC6-BB52-F54F-893ECDF823C2}"/>
                </a:ext>
              </a:extLst>
            </p:cNvPr>
            <p:cNvSpPr/>
            <p:nvPr/>
          </p:nvSpPr>
          <p:spPr>
            <a:xfrm>
              <a:off x="3868342" y="2411434"/>
              <a:ext cx="7359962" cy="299864"/>
            </a:xfrm>
            <a:custGeom>
              <a:avLst/>
              <a:gdLst>
                <a:gd name="connsiteX0" fmla="*/ 0 w 7359962"/>
                <a:gd name="connsiteY0" fmla="*/ 29986 h 299864"/>
                <a:gd name="connsiteX1" fmla="*/ 29986 w 7359962"/>
                <a:gd name="connsiteY1" fmla="*/ 0 h 299864"/>
                <a:gd name="connsiteX2" fmla="*/ 7329976 w 7359962"/>
                <a:gd name="connsiteY2" fmla="*/ 0 h 299864"/>
                <a:gd name="connsiteX3" fmla="*/ 7359962 w 7359962"/>
                <a:gd name="connsiteY3" fmla="*/ 29986 h 299864"/>
                <a:gd name="connsiteX4" fmla="*/ 7359962 w 7359962"/>
                <a:gd name="connsiteY4" fmla="*/ 269878 h 299864"/>
                <a:gd name="connsiteX5" fmla="*/ 7329976 w 7359962"/>
                <a:gd name="connsiteY5" fmla="*/ 299864 h 299864"/>
                <a:gd name="connsiteX6" fmla="*/ 29986 w 7359962"/>
                <a:gd name="connsiteY6" fmla="*/ 299864 h 299864"/>
                <a:gd name="connsiteX7" fmla="*/ 0 w 7359962"/>
                <a:gd name="connsiteY7" fmla="*/ 269878 h 299864"/>
                <a:gd name="connsiteX8" fmla="*/ 0 w 7359962"/>
                <a:gd name="connsiteY8" fmla="*/ 29986 h 29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99864">
                  <a:moveTo>
                    <a:pt x="0" y="29986"/>
                  </a:moveTo>
                  <a:cubicBezTo>
                    <a:pt x="0" y="13425"/>
                    <a:pt x="13425" y="0"/>
                    <a:pt x="29986" y="0"/>
                  </a:cubicBezTo>
                  <a:lnTo>
                    <a:pt x="7329976" y="0"/>
                  </a:lnTo>
                  <a:cubicBezTo>
                    <a:pt x="7346537" y="0"/>
                    <a:pt x="7359962" y="13425"/>
                    <a:pt x="7359962" y="29986"/>
                  </a:cubicBezTo>
                  <a:lnTo>
                    <a:pt x="7359962" y="269878"/>
                  </a:lnTo>
                  <a:cubicBezTo>
                    <a:pt x="7359962" y="286439"/>
                    <a:pt x="7346537" y="299864"/>
                    <a:pt x="7329976" y="299864"/>
                  </a:cubicBezTo>
                  <a:lnTo>
                    <a:pt x="29986" y="299864"/>
                  </a:lnTo>
                  <a:cubicBezTo>
                    <a:pt x="13425" y="299864"/>
                    <a:pt x="0" y="286439"/>
                    <a:pt x="0" y="269878"/>
                  </a:cubicBezTo>
                  <a:lnTo>
                    <a:pt x="0" y="299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5485"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2-Converting Response to Json </a:t>
              </a:r>
            </a:p>
          </p:txBody>
        </p:sp>
        <p:sp>
          <p:nvSpPr>
            <p:cNvPr id="20" name="شكل حر: شكل 19">
              <a:extLst>
                <a:ext uri="{FF2B5EF4-FFF2-40B4-BE49-F238E27FC236}">
                  <a16:creationId xmlns:a16="http://schemas.microsoft.com/office/drawing/2014/main" id="{75CC9017-2CE7-A90E-3413-A17F03B35F99}"/>
                </a:ext>
              </a:extLst>
            </p:cNvPr>
            <p:cNvSpPr/>
            <p:nvPr/>
          </p:nvSpPr>
          <p:spPr>
            <a:xfrm>
              <a:off x="3868342" y="3220400"/>
              <a:ext cx="7359962" cy="299864"/>
            </a:xfrm>
            <a:custGeom>
              <a:avLst/>
              <a:gdLst>
                <a:gd name="connsiteX0" fmla="*/ 0 w 7359962"/>
                <a:gd name="connsiteY0" fmla="*/ 29986 h 299864"/>
                <a:gd name="connsiteX1" fmla="*/ 29986 w 7359962"/>
                <a:gd name="connsiteY1" fmla="*/ 0 h 299864"/>
                <a:gd name="connsiteX2" fmla="*/ 7329976 w 7359962"/>
                <a:gd name="connsiteY2" fmla="*/ 0 h 299864"/>
                <a:gd name="connsiteX3" fmla="*/ 7359962 w 7359962"/>
                <a:gd name="connsiteY3" fmla="*/ 29986 h 299864"/>
                <a:gd name="connsiteX4" fmla="*/ 7359962 w 7359962"/>
                <a:gd name="connsiteY4" fmla="*/ 269878 h 299864"/>
                <a:gd name="connsiteX5" fmla="*/ 7329976 w 7359962"/>
                <a:gd name="connsiteY5" fmla="*/ 299864 h 299864"/>
                <a:gd name="connsiteX6" fmla="*/ 29986 w 7359962"/>
                <a:gd name="connsiteY6" fmla="*/ 299864 h 299864"/>
                <a:gd name="connsiteX7" fmla="*/ 0 w 7359962"/>
                <a:gd name="connsiteY7" fmla="*/ 269878 h 299864"/>
                <a:gd name="connsiteX8" fmla="*/ 0 w 7359962"/>
                <a:gd name="connsiteY8" fmla="*/ 29986 h 29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99864">
                  <a:moveTo>
                    <a:pt x="0" y="29986"/>
                  </a:moveTo>
                  <a:cubicBezTo>
                    <a:pt x="0" y="13425"/>
                    <a:pt x="13425" y="0"/>
                    <a:pt x="29986" y="0"/>
                  </a:cubicBezTo>
                  <a:lnTo>
                    <a:pt x="7329976" y="0"/>
                  </a:lnTo>
                  <a:cubicBezTo>
                    <a:pt x="7346537" y="0"/>
                    <a:pt x="7359962" y="13425"/>
                    <a:pt x="7359962" y="29986"/>
                  </a:cubicBezTo>
                  <a:lnTo>
                    <a:pt x="7359962" y="269878"/>
                  </a:lnTo>
                  <a:cubicBezTo>
                    <a:pt x="7359962" y="286439"/>
                    <a:pt x="7346537" y="299864"/>
                    <a:pt x="7329976" y="299864"/>
                  </a:cubicBezTo>
                  <a:lnTo>
                    <a:pt x="29986" y="299864"/>
                  </a:lnTo>
                  <a:cubicBezTo>
                    <a:pt x="13425" y="299864"/>
                    <a:pt x="0" y="286439"/>
                    <a:pt x="0" y="269878"/>
                  </a:cubicBezTo>
                  <a:lnTo>
                    <a:pt x="0" y="299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9295" tIns="41910" rIns="41911" bIns="41910" numCol="1" spcCol="1270" anchor="ctr" anchorCtr="0">
              <a:noAutofit/>
            </a:bodyPr>
            <a:lstStyle/>
            <a:p>
              <a:pPr marL="0" lvl="0" indent="0" algn="l" defTabSz="488950">
                <a:lnSpc>
                  <a:spcPct val="90000"/>
                </a:lnSpc>
                <a:spcBef>
                  <a:spcPct val="0"/>
                </a:spcBef>
                <a:spcAft>
                  <a:spcPct val="35000"/>
                </a:spcAft>
                <a:buNone/>
              </a:pPr>
              <a:r>
                <a:rPr lang="en-US" sz="1100" kern="1200" dirty="0"/>
                <a:t>			          3- Transforming Data </a:t>
              </a:r>
            </a:p>
          </p:txBody>
        </p:sp>
        <p:sp>
          <p:nvSpPr>
            <p:cNvPr id="22" name="شكل حر: شكل 21">
              <a:extLst>
                <a:ext uri="{FF2B5EF4-FFF2-40B4-BE49-F238E27FC236}">
                  <a16:creationId xmlns:a16="http://schemas.microsoft.com/office/drawing/2014/main" id="{28ED570B-3254-AB2E-FE3D-4F1083BFDA7A}"/>
                </a:ext>
              </a:extLst>
            </p:cNvPr>
            <p:cNvSpPr/>
            <p:nvPr/>
          </p:nvSpPr>
          <p:spPr>
            <a:xfrm>
              <a:off x="3868342" y="4029365"/>
              <a:ext cx="7359962" cy="299864"/>
            </a:xfrm>
            <a:custGeom>
              <a:avLst/>
              <a:gdLst>
                <a:gd name="connsiteX0" fmla="*/ 0 w 7359962"/>
                <a:gd name="connsiteY0" fmla="*/ 29986 h 299864"/>
                <a:gd name="connsiteX1" fmla="*/ 29986 w 7359962"/>
                <a:gd name="connsiteY1" fmla="*/ 0 h 299864"/>
                <a:gd name="connsiteX2" fmla="*/ 7329976 w 7359962"/>
                <a:gd name="connsiteY2" fmla="*/ 0 h 299864"/>
                <a:gd name="connsiteX3" fmla="*/ 7359962 w 7359962"/>
                <a:gd name="connsiteY3" fmla="*/ 29986 h 299864"/>
                <a:gd name="connsiteX4" fmla="*/ 7359962 w 7359962"/>
                <a:gd name="connsiteY4" fmla="*/ 269878 h 299864"/>
                <a:gd name="connsiteX5" fmla="*/ 7329976 w 7359962"/>
                <a:gd name="connsiteY5" fmla="*/ 299864 h 299864"/>
                <a:gd name="connsiteX6" fmla="*/ 29986 w 7359962"/>
                <a:gd name="connsiteY6" fmla="*/ 299864 h 299864"/>
                <a:gd name="connsiteX7" fmla="*/ 0 w 7359962"/>
                <a:gd name="connsiteY7" fmla="*/ 269878 h 299864"/>
                <a:gd name="connsiteX8" fmla="*/ 0 w 7359962"/>
                <a:gd name="connsiteY8" fmla="*/ 29986 h 29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99864">
                  <a:moveTo>
                    <a:pt x="0" y="29986"/>
                  </a:moveTo>
                  <a:cubicBezTo>
                    <a:pt x="0" y="13425"/>
                    <a:pt x="13425" y="0"/>
                    <a:pt x="29986" y="0"/>
                  </a:cubicBezTo>
                  <a:lnTo>
                    <a:pt x="7329976" y="0"/>
                  </a:lnTo>
                  <a:cubicBezTo>
                    <a:pt x="7346537" y="0"/>
                    <a:pt x="7359962" y="13425"/>
                    <a:pt x="7359962" y="29986"/>
                  </a:cubicBezTo>
                  <a:lnTo>
                    <a:pt x="7359962" y="269878"/>
                  </a:lnTo>
                  <a:cubicBezTo>
                    <a:pt x="7359962" y="286439"/>
                    <a:pt x="7346537" y="299864"/>
                    <a:pt x="7329976" y="299864"/>
                  </a:cubicBezTo>
                  <a:lnTo>
                    <a:pt x="29986" y="299864"/>
                  </a:lnTo>
                  <a:cubicBezTo>
                    <a:pt x="13425" y="299864"/>
                    <a:pt x="0" y="286439"/>
                    <a:pt x="0" y="269878"/>
                  </a:cubicBezTo>
                  <a:lnTo>
                    <a:pt x="0" y="299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5485"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4- Creating Data Dictionary</a:t>
              </a:r>
            </a:p>
          </p:txBody>
        </p:sp>
        <p:sp>
          <p:nvSpPr>
            <p:cNvPr id="24" name="شكل حر: شكل 23">
              <a:extLst>
                <a:ext uri="{FF2B5EF4-FFF2-40B4-BE49-F238E27FC236}">
                  <a16:creationId xmlns:a16="http://schemas.microsoft.com/office/drawing/2014/main" id="{F62DB5E0-318A-8329-1A7E-AEC05B210C04}"/>
                </a:ext>
              </a:extLst>
            </p:cNvPr>
            <p:cNvSpPr/>
            <p:nvPr/>
          </p:nvSpPr>
          <p:spPr>
            <a:xfrm>
              <a:off x="3868342" y="4838331"/>
              <a:ext cx="7359962" cy="299864"/>
            </a:xfrm>
            <a:custGeom>
              <a:avLst/>
              <a:gdLst>
                <a:gd name="connsiteX0" fmla="*/ 0 w 7359962"/>
                <a:gd name="connsiteY0" fmla="*/ 29986 h 299864"/>
                <a:gd name="connsiteX1" fmla="*/ 29986 w 7359962"/>
                <a:gd name="connsiteY1" fmla="*/ 0 h 299864"/>
                <a:gd name="connsiteX2" fmla="*/ 7329976 w 7359962"/>
                <a:gd name="connsiteY2" fmla="*/ 0 h 299864"/>
                <a:gd name="connsiteX3" fmla="*/ 7359962 w 7359962"/>
                <a:gd name="connsiteY3" fmla="*/ 29986 h 299864"/>
                <a:gd name="connsiteX4" fmla="*/ 7359962 w 7359962"/>
                <a:gd name="connsiteY4" fmla="*/ 269878 h 299864"/>
                <a:gd name="connsiteX5" fmla="*/ 7329976 w 7359962"/>
                <a:gd name="connsiteY5" fmla="*/ 299864 h 299864"/>
                <a:gd name="connsiteX6" fmla="*/ 29986 w 7359962"/>
                <a:gd name="connsiteY6" fmla="*/ 299864 h 299864"/>
                <a:gd name="connsiteX7" fmla="*/ 0 w 7359962"/>
                <a:gd name="connsiteY7" fmla="*/ 269878 h 299864"/>
                <a:gd name="connsiteX8" fmla="*/ 0 w 7359962"/>
                <a:gd name="connsiteY8" fmla="*/ 29986 h 29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99864">
                  <a:moveTo>
                    <a:pt x="0" y="29986"/>
                  </a:moveTo>
                  <a:cubicBezTo>
                    <a:pt x="0" y="13425"/>
                    <a:pt x="13425" y="0"/>
                    <a:pt x="29986" y="0"/>
                  </a:cubicBezTo>
                  <a:lnTo>
                    <a:pt x="7329976" y="0"/>
                  </a:lnTo>
                  <a:cubicBezTo>
                    <a:pt x="7346537" y="0"/>
                    <a:pt x="7359962" y="13425"/>
                    <a:pt x="7359962" y="29986"/>
                  </a:cubicBezTo>
                  <a:lnTo>
                    <a:pt x="7359962" y="269878"/>
                  </a:lnTo>
                  <a:cubicBezTo>
                    <a:pt x="7359962" y="286439"/>
                    <a:pt x="7346537" y="299864"/>
                    <a:pt x="7329976" y="299864"/>
                  </a:cubicBezTo>
                  <a:lnTo>
                    <a:pt x="29986" y="299864"/>
                  </a:lnTo>
                  <a:cubicBezTo>
                    <a:pt x="13425" y="299864"/>
                    <a:pt x="0" y="286439"/>
                    <a:pt x="0" y="269878"/>
                  </a:cubicBezTo>
                  <a:lnTo>
                    <a:pt x="0" y="299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5485"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5- create/Filter </a:t>
              </a:r>
              <a:r>
                <a:rPr lang="en-US" sz="1000" kern="1200" dirty="0" err="1"/>
                <a:t>Dataframe</a:t>
              </a:r>
              <a:endParaRPr lang="en-US" sz="1000" kern="1200" dirty="0"/>
            </a:p>
          </p:txBody>
        </p:sp>
        <p:sp>
          <p:nvSpPr>
            <p:cNvPr id="26" name="شكل حر: شكل 25">
              <a:extLst>
                <a:ext uri="{FF2B5EF4-FFF2-40B4-BE49-F238E27FC236}">
                  <a16:creationId xmlns:a16="http://schemas.microsoft.com/office/drawing/2014/main" id="{637506D7-0BAD-1778-E8A1-18BFFF5AF4D8}"/>
                </a:ext>
              </a:extLst>
            </p:cNvPr>
            <p:cNvSpPr/>
            <p:nvPr/>
          </p:nvSpPr>
          <p:spPr>
            <a:xfrm>
              <a:off x="3868342" y="5647297"/>
              <a:ext cx="7359962" cy="299864"/>
            </a:xfrm>
            <a:custGeom>
              <a:avLst/>
              <a:gdLst>
                <a:gd name="connsiteX0" fmla="*/ 0 w 7359962"/>
                <a:gd name="connsiteY0" fmla="*/ 29986 h 299864"/>
                <a:gd name="connsiteX1" fmla="*/ 29986 w 7359962"/>
                <a:gd name="connsiteY1" fmla="*/ 0 h 299864"/>
                <a:gd name="connsiteX2" fmla="*/ 7329976 w 7359962"/>
                <a:gd name="connsiteY2" fmla="*/ 0 h 299864"/>
                <a:gd name="connsiteX3" fmla="*/ 7359962 w 7359962"/>
                <a:gd name="connsiteY3" fmla="*/ 29986 h 299864"/>
                <a:gd name="connsiteX4" fmla="*/ 7359962 w 7359962"/>
                <a:gd name="connsiteY4" fmla="*/ 269878 h 299864"/>
                <a:gd name="connsiteX5" fmla="*/ 7329976 w 7359962"/>
                <a:gd name="connsiteY5" fmla="*/ 299864 h 299864"/>
                <a:gd name="connsiteX6" fmla="*/ 29986 w 7359962"/>
                <a:gd name="connsiteY6" fmla="*/ 299864 h 299864"/>
                <a:gd name="connsiteX7" fmla="*/ 0 w 7359962"/>
                <a:gd name="connsiteY7" fmla="*/ 269878 h 299864"/>
                <a:gd name="connsiteX8" fmla="*/ 0 w 7359962"/>
                <a:gd name="connsiteY8" fmla="*/ 29986 h 29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99864">
                  <a:moveTo>
                    <a:pt x="0" y="29986"/>
                  </a:moveTo>
                  <a:cubicBezTo>
                    <a:pt x="0" y="13425"/>
                    <a:pt x="13425" y="0"/>
                    <a:pt x="29986" y="0"/>
                  </a:cubicBezTo>
                  <a:lnTo>
                    <a:pt x="7329976" y="0"/>
                  </a:lnTo>
                  <a:cubicBezTo>
                    <a:pt x="7346537" y="0"/>
                    <a:pt x="7359962" y="13425"/>
                    <a:pt x="7359962" y="29986"/>
                  </a:cubicBezTo>
                  <a:lnTo>
                    <a:pt x="7359962" y="269878"/>
                  </a:lnTo>
                  <a:cubicBezTo>
                    <a:pt x="7359962" y="286439"/>
                    <a:pt x="7346537" y="299864"/>
                    <a:pt x="7329976" y="299864"/>
                  </a:cubicBezTo>
                  <a:lnTo>
                    <a:pt x="29986" y="299864"/>
                  </a:lnTo>
                  <a:cubicBezTo>
                    <a:pt x="13425" y="299864"/>
                    <a:pt x="0" y="286439"/>
                    <a:pt x="0" y="269878"/>
                  </a:cubicBezTo>
                  <a:lnTo>
                    <a:pt x="0" y="299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5485"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6- Export dataset to CSV File</a:t>
              </a:r>
            </a:p>
          </p:txBody>
        </p:sp>
      </p:grpSp>
      <p:pic>
        <p:nvPicPr>
          <p:cNvPr id="10" name="صورة 9">
            <a:extLst>
              <a:ext uri="{FF2B5EF4-FFF2-40B4-BE49-F238E27FC236}">
                <a16:creationId xmlns:a16="http://schemas.microsoft.com/office/drawing/2014/main" id="{CB347E93-2571-EF4F-7B27-038F3527FBA3}"/>
              </a:ext>
            </a:extLst>
          </p:cNvPr>
          <p:cNvPicPr>
            <a:picLocks noChangeAspect="1"/>
          </p:cNvPicPr>
          <p:nvPr/>
        </p:nvPicPr>
        <p:blipFill>
          <a:blip r:embed="rId3"/>
          <a:stretch>
            <a:fillRect/>
          </a:stretch>
        </p:blipFill>
        <p:spPr>
          <a:xfrm>
            <a:off x="1006840" y="1325836"/>
            <a:ext cx="4389639" cy="932903"/>
          </a:xfrm>
          <a:prstGeom prst="rect">
            <a:avLst/>
          </a:prstGeom>
        </p:spPr>
      </p:pic>
      <p:pic>
        <p:nvPicPr>
          <p:cNvPr id="12" name="صورة 11">
            <a:extLst>
              <a:ext uri="{FF2B5EF4-FFF2-40B4-BE49-F238E27FC236}">
                <a16:creationId xmlns:a16="http://schemas.microsoft.com/office/drawing/2014/main" id="{EA4B1054-F0B4-974B-2ABB-C52E2A1FDF5A}"/>
              </a:ext>
            </a:extLst>
          </p:cNvPr>
          <p:cNvPicPr>
            <a:picLocks noChangeAspect="1"/>
          </p:cNvPicPr>
          <p:nvPr/>
        </p:nvPicPr>
        <p:blipFill>
          <a:blip r:embed="rId4"/>
          <a:stretch>
            <a:fillRect/>
          </a:stretch>
        </p:blipFill>
        <p:spPr>
          <a:xfrm>
            <a:off x="1520623" y="2286209"/>
            <a:ext cx="3877216" cy="628738"/>
          </a:xfrm>
          <a:prstGeom prst="rect">
            <a:avLst/>
          </a:prstGeom>
        </p:spPr>
      </p:pic>
      <p:pic>
        <p:nvPicPr>
          <p:cNvPr id="14" name="صورة 13">
            <a:extLst>
              <a:ext uri="{FF2B5EF4-FFF2-40B4-BE49-F238E27FC236}">
                <a16:creationId xmlns:a16="http://schemas.microsoft.com/office/drawing/2014/main" id="{71973338-0110-8996-C183-BFBEFC9FEE7F}"/>
              </a:ext>
            </a:extLst>
          </p:cNvPr>
          <p:cNvPicPr>
            <a:picLocks noChangeAspect="1"/>
          </p:cNvPicPr>
          <p:nvPr/>
        </p:nvPicPr>
        <p:blipFill>
          <a:blip r:embed="rId5"/>
          <a:stretch>
            <a:fillRect/>
          </a:stretch>
        </p:blipFill>
        <p:spPr>
          <a:xfrm>
            <a:off x="3861892" y="2838715"/>
            <a:ext cx="1536934" cy="1791909"/>
          </a:xfrm>
          <a:prstGeom prst="rect">
            <a:avLst/>
          </a:prstGeom>
        </p:spPr>
      </p:pic>
      <p:pic>
        <p:nvPicPr>
          <p:cNvPr id="29" name="صورة 28">
            <a:extLst>
              <a:ext uri="{FF2B5EF4-FFF2-40B4-BE49-F238E27FC236}">
                <a16:creationId xmlns:a16="http://schemas.microsoft.com/office/drawing/2014/main" id="{D2D1CC9B-88A5-50E9-CBDF-BACB079F7C5E}"/>
              </a:ext>
            </a:extLst>
          </p:cNvPr>
          <p:cNvPicPr>
            <a:picLocks noChangeAspect="1"/>
          </p:cNvPicPr>
          <p:nvPr/>
        </p:nvPicPr>
        <p:blipFill>
          <a:blip r:embed="rId6"/>
          <a:stretch>
            <a:fillRect/>
          </a:stretch>
        </p:blipFill>
        <p:spPr>
          <a:xfrm>
            <a:off x="702002" y="3427344"/>
            <a:ext cx="2991267" cy="485843"/>
          </a:xfrm>
          <a:prstGeom prst="rect">
            <a:avLst/>
          </a:prstGeom>
        </p:spPr>
      </p:pic>
      <p:pic>
        <p:nvPicPr>
          <p:cNvPr id="31" name="صورة 30">
            <a:extLst>
              <a:ext uri="{FF2B5EF4-FFF2-40B4-BE49-F238E27FC236}">
                <a16:creationId xmlns:a16="http://schemas.microsoft.com/office/drawing/2014/main" id="{7B787C7E-3BDF-46D9-651D-CC9D866C17C8}"/>
              </a:ext>
            </a:extLst>
          </p:cNvPr>
          <p:cNvPicPr>
            <a:picLocks noChangeAspect="1"/>
          </p:cNvPicPr>
          <p:nvPr/>
        </p:nvPicPr>
        <p:blipFill>
          <a:blip r:embed="rId7"/>
          <a:stretch>
            <a:fillRect/>
          </a:stretch>
        </p:blipFill>
        <p:spPr>
          <a:xfrm>
            <a:off x="286984" y="4825833"/>
            <a:ext cx="5106113" cy="695422"/>
          </a:xfrm>
          <a:prstGeom prst="rect">
            <a:avLst/>
          </a:prstGeom>
        </p:spPr>
      </p:pic>
      <p:pic>
        <p:nvPicPr>
          <p:cNvPr id="33" name="صورة 32">
            <a:extLst>
              <a:ext uri="{FF2B5EF4-FFF2-40B4-BE49-F238E27FC236}">
                <a16:creationId xmlns:a16="http://schemas.microsoft.com/office/drawing/2014/main" id="{88178E7C-2F68-670C-6887-42DCCA5FF4D3}"/>
              </a:ext>
            </a:extLst>
          </p:cNvPr>
          <p:cNvPicPr>
            <a:picLocks noChangeAspect="1"/>
          </p:cNvPicPr>
          <p:nvPr/>
        </p:nvPicPr>
        <p:blipFill>
          <a:blip r:embed="rId8"/>
          <a:stretch>
            <a:fillRect/>
          </a:stretch>
        </p:blipFill>
        <p:spPr>
          <a:xfrm>
            <a:off x="483493" y="5585330"/>
            <a:ext cx="4848902" cy="504895"/>
          </a:xfrm>
          <a:prstGeom prst="rect">
            <a:avLst/>
          </a:prstGeom>
        </p:spPr>
      </p:pic>
      <p:sp>
        <p:nvSpPr>
          <p:cNvPr id="35" name="مستطيل 34">
            <a:hlinkClick r:id="rId9"/>
            <a:extLst>
              <a:ext uri="{FF2B5EF4-FFF2-40B4-BE49-F238E27FC236}">
                <a16:creationId xmlns:a16="http://schemas.microsoft.com/office/drawing/2014/main" id="{45EE4911-1B5C-C342-A9B5-93C586C0EE7A}"/>
              </a:ext>
            </a:extLst>
          </p:cNvPr>
          <p:cNvSpPr/>
          <p:nvPr/>
        </p:nvSpPr>
        <p:spPr>
          <a:xfrm>
            <a:off x="483493" y="6315524"/>
            <a:ext cx="1828800" cy="31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 Source</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42372" y="58238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مجموعة 6">
            <a:extLst>
              <a:ext uri="{FF2B5EF4-FFF2-40B4-BE49-F238E27FC236}">
                <a16:creationId xmlns:a16="http://schemas.microsoft.com/office/drawing/2014/main" id="{BC11705D-5EB4-6D96-B566-CE37F81D5A0B}"/>
              </a:ext>
            </a:extLst>
          </p:cNvPr>
          <p:cNvGrpSpPr/>
          <p:nvPr/>
        </p:nvGrpSpPr>
        <p:grpSpPr>
          <a:xfrm>
            <a:off x="3453805" y="1785412"/>
            <a:ext cx="7359962" cy="4416715"/>
            <a:chOff x="3453805" y="1785412"/>
            <a:chExt cx="7359962" cy="4416715"/>
          </a:xfrm>
        </p:grpSpPr>
        <p:sp>
          <p:nvSpPr>
            <p:cNvPr id="8" name="شكل حر: شكل 7">
              <a:extLst>
                <a:ext uri="{FF2B5EF4-FFF2-40B4-BE49-F238E27FC236}">
                  <a16:creationId xmlns:a16="http://schemas.microsoft.com/office/drawing/2014/main" id="{1F3596A1-2BCE-8ED2-C6DF-C7D9CBE053EA}"/>
                </a:ext>
              </a:extLst>
            </p:cNvPr>
            <p:cNvSpPr/>
            <p:nvPr/>
          </p:nvSpPr>
          <p:spPr>
            <a:xfrm>
              <a:off x="3453805" y="1785412"/>
              <a:ext cx="7359962" cy="256985"/>
            </a:xfrm>
            <a:custGeom>
              <a:avLst/>
              <a:gdLst>
                <a:gd name="connsiteX0" fmla="*/ 0 w 7359962"/>
                <a:gd name="connsiteY0" fmla="*/ 25699 h 256985"/>
                <a:gd name="connsiteX1" fmla="*/ 25699 w 7359962"/>
                <a:gd name="connsiteY1" fmla="*/ 0 h 256985"/>
                <a:gd name="connsiteX2" fmla="*/ 7334264 w 7359962"/>
                <a:gd name="connsiteY2" fmla="*/ 0 h 256985"/>
                <a:gd name="connsiteX3" fmla="*/ 7359963 w 7359962"/>
                <a:gd name="connsiteY3" fmla="*/ 25699 h 256985"/>
                <a:gd name="connsiteX4" fmla="*/ 7359962 w 7359962"/>
                <a:gd name="connsiteY4" fmla="*/ 231287 h 256985"/>
                <a:gd name="connsiteX5" fmla="*/ 7334263 w 7359962"/>
                <a:gd name="connsiteY5" fmla="*/ 256986 h 256985"/>
                <a:gd name="connsiteX6" fmla="*/ 25699 w 7359962"/>
                <a:gd name="connsiteY6" fmla="*/ 256985 h 256985"/>
                <a:gd name="connsiteX7" fmla="*/ 0 w 7359962"/>
                <a:gd name="connsiteY7" fmla="*/ 231286 h 256985"/>
                <a:gd name="connsiteX8" fmla="*/ 0 w 7359962"/>
                <a:gd name="connsiteY8" fmla="*/ 25699 h 25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56985">
                  <a:moveTo>
                    <a:pt x="0" y="25699"/>
                  </a:moveTo>
                  <a:cubicBezTo>
                    <a:pt x="0" y="11506"/>
                    <a:pt x="11506" y="0"/>
                    <a:pt x="25699" y="0"/>
                  </a:cubicBezTo>
                  <a:lnTo>
                    <a:pt x="7334264" y="0"/>
                  </a:lnTo>
                  <a:cubicBezTo>
                    <a:pt x="7348457" y="0"/>
                    <a:pt x="7359963" y="11506"/>
                    <a:pt x="7359963" y="25699"/>
                  </a:cubicBezTo>
                  <a:cubicBezTo>
                    <a:pt x="7359963" y="94228"/>
                    <a:pt x="7359962" y="162758"/>
                    <a:pt x="7359962" y="231287"/>
                  </a:cubicBezTo>
                  <a:cubicBezTo>
                    <a:pt x="7359962" y="245480"/>
                    <a:pt x="7348456" y="256986"/>
                    <a:pt x="7334263" y="256986"/>
                  </a:cubicBezTo>
                  <a:lnTo>
                    <a:pt x="25699" y="256985"/>
                  </a:lnTo>
                  <a:cubicBezTo>
                    <a:pt x="11506" y="256985"/>
                    <a:pt x="0" y="245479"/>
                    <a:pt x="0" y="231286"/>
                  </a:cubicBezTo>
                  <a:lnTo>
                    <a:pt x="0" y="256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3284"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1- Getting Response from API</a:t>
              </a:r>
            </a:p>
          </p:txBody>
        </p:sp>
        <p:sp>
          <p:nvSpPr>
            <p:cNvPr id="10" name="شكل حر: شكل 9">
              <a:extLst>
                <a:ext uri="{FF2B5EF4-FFF2-40B4-BE49-F238E27FC236}">
                  <a16:creationId xmlns:a16="http://schemas.microsoft.com/office/drawing/2014/main" id="{D095C40A-F01A-C2E6-E4C0-8C4D5673D07E}"/>
                </a:ext>
              </a:extLst>
            </p:cNvPr>
            <p:cNvSpPr/>
            <p:nvPr/>
          </p:nvSpPr>
          <p:spPr>
            <a:xfrm>
              <a:off x="3453805" y="2478700"/>
              <a:ext cx="7359962" cy="256985"/>
            </a:xfrm>
            <a:custGeom>
              <a:avLst/>
              <a:gdLst>
                <a:gd name="connsiteX0" fmla="*/ 0 w 7359962"/>
                <a:gd name="connsiteY0" fmla="*/ 25699 h 256985"/>
                <a:gd name="connsiteX1" fmla="*/ 25699 w 7359962"/>
                <a:gd name="connsiteY1" fmla="*/ 0 h 256985"/>
                <a:gd name="connsiteX2" fmla="*/ 7334264 w 7359962"/>
                <a:gd name="connsiteY2" fmla="*/ 0 h 256985"/>
                <a:gd name="connsiteX3" fmla="*/ 7359963 w 7359962"/>
                <a:gd name="connsiteY3" fmla="*/ 25699 h 256985"/>
                <a:gd name="connsiteX4" fmla="*/ 7359962 w 7359962"/>
                <a:gd name="connsiteY4" fmla="*/ 231287 h 256985"/>
                <a:gd name="connsiteX5" fmla="*/ 7334263 w 7359962"/>
                <a:gd name="connsiteY5" fmla="*/ 256986 h 256985"/>
                <a:gd name="connsiteX6" fmla="*/ 25699 w 7359962"/>
                <a:gd name="connsiteY6" fmla="*/ 256985 h 256985"/>
                <a:gd name="connsiteX7" fmla="*/ 0 w 7359962"/>
                <a:gd name="connsiteY7" fmla="*/ 231286 h 256985"/>
                <a:gd name="connsiteX8" fmla="*/ 0 w 7359962"/>
                <a:gd name="connsiteY8" fmla="*/ 25699 h 25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56985">
                  <a:moveTo>
                    <a:pt x="0" y="25699"/>
                  </a:moveTo>
                  <a:cubicBezTo>
                    <a:pt x="0" y="11506"/>
                    <a:pt x="11506" y="0"/>
                    <a:pt x="25699" y="0"/>
                  </a:cubicBezTo>
                  <a:lnTo>
                    <a:pt x="7334264" y="0"/>
                  </a:lnTo>
                  <a:cubicBezTo>
                    <a:pt x="7348457" y="0"/>
                    <a:pt x="7359963" y="11506"/>
                    <a:pt x="7359963" y="25699"/>
                  </a:cubicBezTo>
                  <a:cubicBezTo>
                    <a:pt x="7359963" y="94228"/>
                    <a:pt x="7359962" y="162758"/>
                    <a:pt x="7359962" y="231287"/>
                  </a:cubicBezTo>
                  <a:cubicBezTo>
                    <a:pt x="7359962" y="245480"/>
                    <a:pt x="7348456" y="256986"/>
                    <a:pt x="7334263" y="256986"/>
                  </a:cubicBezTo>
                  <a:lnTo>
                    <a:pt x="25699" y="256985"/>
                  </a:lnTo>
                  <a:cubicBezTo>
                    <a:pt x="11506" y="256985"/>
                    <a:pt x="0" y="245479"/>
                    <a:pt x="0" y="231286"/>
                  </a:cubicBezTo>
                  <a:lnTo>
                    <a:pt x="0" y="256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3284"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2- Creating </a:t>
              </a:r>
              <a:r>
                <a:rPr lang="en-US" sz="1000" kern="1200" dirty="0" err="1"/>
                <a:t>BeautifulSoup</a:t>
              </a:r>
              <a:r>
                <a:rPr lang="en-US" sz="1000" kern="1200" dirty="0"/>
                <a:t> Object</a:t>
              </a:r>
            </a:p>
          </p:txBody>
        </p:sp>
        <p:sp>
          <p:nvSpPr>
            <p:cNvPr id="13" name="شكل حر: شكل 12">
              <a:extLst>
                <a:ext uri="{FF2B5EF4-FFF2-40B4-BE49-F238E27FC236}">
                  <a16:creationId xmlns:a16="http://schemas.microsoft.com/office/drawing/2014/main" id="{01E58F45-4C1F-5E86-A289-1E0D58647999}"/>
                </a:ext>
              </a:extLst>
            </p:cNvPr>
            <p:cNvSpPr/>
            <p:nvPr/>
          </p:nvSpPr>
          <p:spPr>
            <a:xfrm>
              <a:off x="3453805" y="3171989"/>
              <a:ext cx="7359962" cy="256985"/>
            </a:xfrm>
            <a:custGeom>
              <a:avLst/>
              <a:gdLst>
                <a:gd name="connsiteX0" fmla="*/ 0 w 7359962"/>
                <a:gd name="connsiteY0" fmla="*/ 25699 h 256985"/>
                <a:gd name="connsiteX1" fmla="*/ 25699 w 7359962"/>
                <a:gd name="connsiteY1" fmla="*/ 0 h 256985"/>
                <a:gd name="connsiteX2" fmla="*/ 7334264 w 7359962"/>
                <a:gd name="connsiteY2" fmla="*/ 0 h 256985"/>
                <a:gd name="connsiteX3" fmla="*/ 7359963 w 7359962"/>
                <a:gd name="connsiteY3" fmla="*/ 25699 h 256985"/>
                <a:gd name="connsiteX4" fmla="*/ 7359962 w 7359962"/>
                <a:gd name="connsiteY4" fmla="*/ 231287 h 256985"/>
                <a:gd name="connsiteX5" fmla="*/ 7334263 w 7359962"/>
                <a:gd name="connsiteY5" fmla="*/ 256986 h 256985"/>
                <a:gd name="connsiteX6" fmla="*/ 25699 w 7359962"/>
                <a:gd name="connsiteY6" fmla="*/ 256985 h 256985"/>
                <a:gd name="connsiteX7" fmla="*/ 0 w 7359962"/>
                <a:gd name="connsiteY7" fmla="*/ 231286 h 256985"/>
                <a:gd name="connsiteX8" fmla="*/ 0 w 7359962"/>
                <a:gd name="connsiteY8" fmla="*/ 25699 h 25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56985">
                  <a:moveTo>
                    <a:pt x="0" y="25699"/>
                  </a:moveTo>
                  <a:cubicBezTo>
                    <a:pt x="0" y="11506"/>
                    <a:pt x="11506" y="0"/>
                    <a:pt x="25699" y="0"/>
                  </a:cubicBezTo>
                  <a:lnTo>
                    <a:pt x="7334264" y="0"/>
                  </a:lnTo>
                  <a:cubicBezTo>
                    <a:pt x="7348457" y="0"/>
                    <a:pt x="7359963" y="11506"/>
                    <a:pt x="7359963" y="25699"/>
                  </a:cubicBezTo>
                  <a:cubicBezTo>
                    <a:pt x="7359963" y="94228"/>
                    <a:pt x="7359962" y="162758"/>
                    <a:pt x="7359962" y="231287"/>
                  </a:cubicBezTo>
                  <a:cubicBezTo>
                    <a:pt x="7359962" y="245480"/>
                    <a:pt x="7348456" y="256986"/>
                    <a:pt x="7334263" y="256986"/>
                  </a:cubicBezTo>
                  <a:lnTo>
                    <a:pt x="25699" y="256985"/>
                  </a:lnTo>
                  <a:cubicBezTo>
                    <a:pt x="11506" y="256985"/>
                    <a:pt x="0" y="245479"/>
                    <a:pt x="0" y="231286"/>
                  </a:cubicBezTo>
                  <a:lnTo>
                    <a:pt x="0" y="256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3284"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3- Find all Tables/Columns</a:t>
              </a:r>
            </a:p>
          </p:txBody>
        </p:sp>
        <p:sp>
          <p:nvSpPr>
            <p:cNvPr id="15" name="شكل حر: شكل 14">
              <a:extLst>
                <a:ext uri="{FF2B5EF4-FFF2-40B4-BE49-F238E27FC236}">
                  <a16:creationId xmlns:a16="http://schemas.microsoft.com/office/drawing/2014/main" id="{B6D117EC-19F4-DFB3-4695-3E26C8E00518}"/>
                </a:ext>
              </a:extLst>
            </p:cNvPr>
            <p:cNvSpPr/>
            <p:nvPr/>
          </p:nvSpPr>
          <p:spPr>
            <a:xfrm>
              <a:off x="3453805" y="3865277"/>
              <a:ext cx="7359962" cy="256985"/>
            </a:xfrm>
            <a:custGeom>
              <a:avLst/>
              <a:gdLst>
                <a:gd name="connsiteX0" fmla="*/ 0 w 7359962"/>
                <a:gd name="connsiteY0" fmla="*/ 25699 h 256985"/>
                <a:gd name="connsiteX1" fmla="*/ 25699 w 7359962"/>
                <a:gd name="connsiteY1" fmla="*/ 0 h 256985"/>
                <a:gd name="connsiteX2" fmla="*/ 7334264 w 7359962"/>
                <a:gd name="connsiteY2" fmla="*/ 0 h 256985"/>
                <a:gd name="connsiteX3" fmla="*/ 7359963 w 7359962"/>
                <a:gd name="connsiteY3" fmla="*/ 25699 h 256985"/>
                <a:gd name="connsiteX4" fmla="*/ 7359962 w 7359962"/>
                <a:gd name="connsiteY4" fmla="*/ 231287 h 256985"/>
                <a:gd name="connsiteX5" fmla="*/ 7334263 w 7359962"/>
                <a:gd name="connsiteY5" fmla="*/ 256986 h 256985"/>
                <a:gd name="connsiteX6" fmla="*/ 25699 w 7359962"/>
                <a:gd name="connsiteY6" fmla="*/ 256985 h 256985"/>
                <a:gd name="connsiteX7" fmla="*/ 0 w 7359962"/>
                <a:gd name="connsiteY7" fmla="*/ 231286 h 256985"/>
                <a:gd name="connsiteX8" fmla="*/ 0 w 7359962"/>
                <a:gd name="connsiteY8" fmla="*/ 25699 h 25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56985">
                  <a:moveTo>
                    <a:pt x="0" y="25699"/>
                  </a:moveTo>
                  <a:cubicBezTo>
                    <a:pt x="0" y="11506"/>
                    <a:pt x="11506" y="0"/>
                    <a:pt x="25699" y="0"/>
                  </a:cubicBezTo>
                  <a:lnTo>
                    <a:pt x="7334264" y="0"/>
                  </a:lnTo>
                  <a:cubicBezTo>
                    <a:pt x="7348457" y="0"/>
                    <a:pt x="7359963" y="11506"/>
                    <a:pt x="7359963" y="25699"/>
                  </a:cubicBezTo>
                  <a:cubicBezTo>
                    <a:pt x="7359963" y="94228"/>
                    <a:pt x="7359962" y="162758"/>
                    <a:pt x="7359962" y="231287"/>
                  </a:cubicBezTo>
                  <a:cubicBezTo>
                    <a:pt x="7359962" y="245480"/>
                    <a:pt x="7348456" y="256986"/>
                    <a:pt x="7334263" y="256986"/>
                  </a:cubicBezTo>
                  <a:lnTo>
                    <a:pt x="25699" y="256985"/>
                  </a:lnTo>
                  <a:cubicBezTo>
                    <a:pt x="11506" y="256985"/>
                    <a:pt x="0" y="245479"/>
                    <a:pt x="0" y="231286"/>
                  </a:cubicBezTo>
                  <a:lnTo>
                    <a:pt x="0" y="256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3284"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4- Create Dictionary </a:t>
              </a:r>
            </a:p>
          </p:txBody>
        </p:sp>
        <p:sp>
          <p:nvSpPr>
            <p:cNvPr id="17" name="شكل حر: شكل 16">
              <a:extLst>
                <a:ext uri="{FF2B5EF4-FFF2-40B4-BE49-F238E27FC236}">
                  <a16:creationId xmlns:a16="http://schemas.microsoft.com/office/drawing/2014/main" id="{401A6920-9780-4DBC-9335-540D9B045828}"/>
                </a:ext>
              </a:extLst>
            </p:cNvPr>
            <p:cNvSpPr/>
            <p:nvPr/>
          </p:nvSpPr>
          <p:spPr>
            <a:xfrm>
              <a:off x="3453805" y="4558566"/>
              <a:ext cx="7359962" cy="256985"/>
            </a:xfrm>
            <a:custGeom>
              <a:avLst/>
              <a:gdLst>
                <a:gd name="connsiteX0" fmla="*/ 0 w 7359962"/>
                <a:gd name="connsiteY0" fmla="*/ 25699 h 256985"/>
                <a:gd name="connsiteX1" fmla="*/ 25699 w 7359962"/>
                <a:gd name="connsiteY1" fmla="*/ 0 h 256985"/>
                <a:gd name="connsiteX2" fmla="*/ 7334264 w 7359962"/>
                <a:gd name="connsiteY2" fmla="*/ 0 h 256985"/>
                <a:gd name="connsiteX3" fmla="*/ 7359963 w 7359962"/>
                <a:gd name="connsiteY3" fmla="*/ 25699 h 256985"/>
                <a:gd name="connsiteX4" fmla="*/ 7359962 w 7359962"/>
                <a:gd name="connsiteY4" fmla="*/ 231287 h 256985"/>
                <a:gd name="connsiteX5" fmla="*/ 7334263 w 7359962"/>
                <a:gd name="connsiteY5" fmla="*/ 256986 h 256985"/>
                <a:gd name="connsiteX6" fmla="*/ 25699 w 7359962"/>
                <a:gd name="connsiteY6" fmla="*/ 256985 h 256985"/>
                <a:gd name="connsiteX7" fmla="*/ 0 w 7359962"/>
                <a:gd name="connsiteY7" fmla="*/ 231286 h 256985"/>
                <a:gd name="connsiteX8" fmla="*/ 0 w 7359962"/>
                <a:gd name="connsiteY8" fmla="*/ 25699 h 25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56985">
                  <a:moveTo>
                    <a:pt x="0" y="25699"/>
                  </a:moveTo>
                  <a:cubicBezTo>
                    <a:pt x="0" y="11506"/>
                    <a:pt x="11506" y="0"/>
                    <a:pt x="25699" y="0"/>
                  </a:cubicBezTo>
                  <a:lnTo>
                    <a:pt x="7334264" y="0"/>
                  </a:lnTo>
                  <a:cubicBezTo>
                    <a:pt x="7348457" y="0"/>
                    <a:pt x="7359963" y="11506"/>
                    <a:pt x="7359963" y="25699"/>
                  </a:cubicBezTo>
                  <a:cubicBezTo>
                    <a:pt x="7359963" y="94228"/>
                    <a:pt x="7359962" y="162758"/>
                    <a:pt x="7359962" y="231287"/>
                  </a:cubicBezTo>
                  <a:cubicBezTo>
                    <a:pt x="7359962" y="245480"/>
                    <a:pt x="7348456" y="256986"/>
                    <a:pt x="7334263" y="256986"/>
                  </a:cubicBezTo>
                  <a:lnTo>
                    <a:pt x="25699" y="256985"/>
                  </a:lnTo>
                  <a:cubicBezTo>
                    <a:pt x="11506" y="256985"/>
                    <a:pt x="0" y="245479"/>
                    <a:pt x="0" y="231286"/>
                  </a:cubicBezTo>
                  <a:lnTo>
                    <a:pt x="0" y="256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3284"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5- Add Data to Keys</a:t>
              </a:r>
            </a:p>
          </p:txBody>
        </p:sp>
        <p:sp>
          <p:nvSpPr>
            <p:cNvPr id="19" name="شكل حر: شكل 18">
              <a:extLst>
                <a:ext uri="{FF2B5EF4-FFF2-40B4-BE49-F238E27FC236}">
                  <a16:creationId xmlns:a16="http://schemas.microsoft.com/office/drawing/2014/main" id="{9DB4207F-60A1-1BAF-01F4-7526402AF5C0}"/>
                </a:ext>
              </a:extLst>
            </p:cNvPr>
            <p:cNvSpPr/>
            <p:nvPr/>
          </p:nvSpPr>
          <p:spPr>
            <a:xfrm>
              <a:off x="3453805" y="5251854"/>
              <a:ext cx="7359962" cy="256985"/>
            </a:xfrm>
            <a:custGeom>
              <a:avLst/>
              <a:gdLst>
                <a:gd name="connsiteX0" fmla="*/ 0 w 7359962"/>
                <a:gd name="connsiteY0" fmla="*/ 25699 h 256985"/>
                <a:gd name="connsiteX1" fmla="*/ 25699 w 7359962"/>
                <a:gd name="connsiteY1" fmla="*/ 0 h 256985"/>
                <a:gd name="connsiteX2" fmla="*/ 7334264 w 7359962"/>
                <a:gd name="connsiteY2" fmla="*/ 0 h 256985"/>
                <a:gd name="connsiteX3" fmla="*/ 7359963 w 7359962"/>
                <a:gd name="connsiteY3" fmla="*/ 25699 h 256985"/>
                <a:gd name="connsiteX4" fmla="*/ 7359962 w 7359962"/>
                <a:gd name="connsiteY4" fmla="*/ 231287 h 256985"/>
                <a:gd name="connsiteX5" fmla="*/ 7334263 w 7359962"/>
                <a:gd name="connsiteY5" fmla="*/ 256986 h 256985"/>
                <a:gd name="connsiteX6" fmla="*/ 25699 w 7359962"/>
                <a:gd name="connsiteY6" fmla="*/ 256985 h 256985"/>
                <a:gd name="connsiteX7" fmla="*/ 0 w 7359962"/>
                <a:gd name="connsiteY7" fmla="*/ 231286 h 256985"/>
                <a:gd name="connsiteX8" fmla="*/ 0 w 7359962"/>
                <a:gd name="connsiteY8" fmla="*/ 25699 h 25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56985">
                  <a:moveTo>
                    <a:pt x="0" y="25699"/>
                  </a:moveTo>
                  <a:cubicBezTo>
                    <a:pt x="0" y="11506"/>
                    <a:pt x="11506" y="0"/>
                    <a:pt x="25699" y="0"/>
                  </a:cubicBezTo>
                  <a:lnTo>
                    <a:pt x="7334264" y="0"/>
                  </a:lnTo>
                  <a:cubicBezTo>
                    <a:pt x="7348457" y="0"/>
                    <a:pt x="7359963" y="11506"/>
                    <a:pt x="7359963" y="25699"/>
                  </a:cubicBezTo>
                  <a:cubicBezTo>
                    <a:pt x="7359963" y="94228"/>
                    <a:pt x="7359962" y="162758"/>
                    <a:pt x="7359962" y="231287"/>
                  </a:cubicBezTo>
                  <a:cubicBezTo>
                    <a:pt x="7359962" y="245480"/>
                    <a:pt x="7348456" y="256986"/>
                    <a:pt x="7334263" y="256986"/>
                  </a:cubicBezTo>
                  <a:lnTo>
                    <a:pt x="25699" y="256985"/>
                  </a:lnTo>
                  <a:cubicBezTo>
                    <a:pt x="11506" y="256985"/>
                    <a:pt x="0" y="245479"/>
                    <a:pt x="0" y="231286"/>
                  </a:cubicBezTo>
                  <a:lnTo>
                    <a:pt x="0" y="256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7094" tIns="41910" rIns="41911" bIns="41910" numCol="1" spcCol="1270" anchor="ctr" anchorCtr="0">
              <a:noAutofit/>
            </a:bodyPr>
            <a:lstStyle/>
            <a:p>
              <a:pPr marL="0" lvl="0" indent="0" algn="l" defTabSz="488950">
                <a:lnSpc>
                  <a:spcPct val="90000"/>
                </a:lnSpc>
                <a:spcBef>
                  <a:spcPct val="0"/>
                </a:spcBef>
                <a:spcAft>
                  <a:spcPct val="35000"/>
                </a:spcAft>
                <a:buNone/>
              </a:pPr>
              <a:r>
                <a:rPr lang="en-US" sz="1100" kern="1200" dirty="0"/>
                <a:t>		6- Create </a:t>
              </a:r>
              <a:r>
                <a:rPr lang="en-US" sz="1100" kern="1200" dirty="0" err="1"/>
                <a:t>Dataframe</a:t>
              </a:r>
              <a:endParaRPr lang="en-US" sz="1100" kern="1200" dirty="0"/>
            </a:p>
          </p:txBody>
        </p:sp>
        <p:sp>
          <p:nvSpPr>
            <p:cNvPr id="21" name="شكل حر: شكل 20">
              <a:extLst>
                <a:ext uri="{FF2B5EF4-FFF2-40B4-BE49-F238E27FC236}">
                  <a16:creationId xmlns:a16="http://schemas.microsoft.com/office/drawing/2014/main" id="{420DDF59-73D7-872A-DB12-526A41B33BB9}"/>
                </a:ext>
              </a:extLst>
            </p:cNvPr>
            <p:cNvSpPr/>
            <p:nvPr/>
          </p:nvSpPr>
          <p:spPr>
            <a:xfrm>
              <a:off x="3453805" y="5945142"/>
              <a:ext cx="7359962" cy="256985"/>
            </a:xfrm>
            <a:custGeom>
              <a:avLst/>
              <a:gdLst>
                <a:gd name="connsiteX0" fmla="*/ 0 w 7359962"/>
                <a:gd name="connsiteY0" fmla="*/ 25699 h 256985"/>
                <a:gd name="connsiteX1" fmla="*/ 25699 w 7359962"/>
                <a:gd name="connsiteY1" fmla="*/ 0 h 256985"/>
                <a:gd name="connsiteX2" fmla="*/ 7334264 w 7359962"/>
                <a:gd name="connsiteY2" fmla="*/ 0 h 256985"/>
                <a:gd name="connsiteX3" fmla="*/ 7359963 w 7359962"/>
                <a:gd name="connsiteY3" fmla="*/ 25699 h 256985"/>
                <a:gd name="connsiteX4" fmla="*/ 7359962 w 7359962"/>
                <a:gd name="connsiteY4" fmla="*/ 231287 h 256985"/>
                <a:gd name="connsiteX5" fmla="*/ 7334263 w 7359962"/>
                <a:gd name="connsiteY5" fmla="*/ 256986 h 256985"/>
                <a:gd name="connsiteX6" fmla="*/ 25699 w 7359962"/>
                <a:gd name="connsiteY6" fmla="*/ 256985 h 256985"/>
                <a:gd name="connsiteX7" fmla="*/ 0 w 7359962"/>
                <a:gd name="connsiteY7" fmla="*/ 231286 h 256985"/>
                <a:gd name="connsiteX8" fmla="*/ 0 w 7359962"/>
                <a:gd name="connsiteY8" fmla="*/ 25699 h 25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962" h="256985">
                  <a:moveTo>
                    <a:pt x="0" y="25699"/>
                  </a:moveTo>
                  <a:cubicBezTo>
                    <a:pt x="0" y="11506"/>
                    <a:pt x="11506" y="0"/>
                    <a:pt x="25699" y="0"/>
                  </a:cubicBezTo>
                  <a:lnTo>
                    <a:pt x="7334264" y="0"/>
                  </a:lnTo>
                  <a:cubicBezTo>
                    <a:pt x="7348457" y="0"/>
                    <a:pt x="7359963" y="11506"/>
                    <a:pt x="7359963" y="25699"/>
                  </a:cubicBezTo>
                  <a:cubicBezTo>
                    <a:pt x="7359963" y="94228"/>
                    <a:pt x="7359962" y="162758"/>
                    <a:pt x="7359962" y="231287"/>
                  </a:cubicBezTo>
                  <a:cubicBezTo>
                    <a:pt x="7359962" y="245480"/>
                    <a:pt x="7348456" y="256986"/>
                    <a:pt x="7334263" y="256986"/>
                  </a:cubicBezTo>
                  <a:lnTo>
                    <a:pt x="25699" y="256985"/>
                  </a:lnTo>
                  <a:cubicBezTo>
                    <a:pt x="11506" y="256985"/>
                    <a:pt x="0" y="245479"/>
                    <a:pt x="0" y="231286"/>
                  </a:cubicBezTo>
                  <a:lnTo>
                    <a:pt x="0" y="256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3284" tIns="38100" rIns="38101" bIns="38100" numCol="1" spcCol="1270" anchor="ctr" anchorCtr="0">
              <a:noAutofit/>
            </a:bodyPr>
            <a:lstStyle/>
            <a:p>
              <a:pPr marL="0" lvl="0" indent="0" algn="l" defTabSz="444500">
                <a:lnSpc>
                  <a:spcPct val="90000"/>
                </a:lnSpc>
                <a:spcBef>
                  <a:spcPct val="0"/>
                </a:spcBef>
                <a:spcAft>
                  <a:spcPct val="35000"/>
                </a:spcAft>
                <a:buNone/>
              </a:pPr>
              <a:r>
                <a:rPr lang="en-US" sz="1000" kern="1200" dirty="0"/>
                <a:t>		      7- Export to CSV File</a:t>
              </a:r>
            </a:p>
          </p:txBody>
        </p:sp>
      </p:grpSp>
      <p:sp>
        <p:nvSpPr>
          <p:cNvPr id="23" name="مستطيل 22">
            <a:hlinkClick r:id="rId3"/>
            <a:extLst>
              <a:ext uri="{FF2B5EF4-FFF2-40B4-BE49-F238E27FC236}">
                <a16:creationId xmlns:a16="http://schemas.microsoft.com/office/drawing/2014/main" id="{97FAD921-0FC1-61E8-E6F1-CEF4C2DFA244}"/>
              </a:ext>
            </a:extLst>
          </p:cNvPr>
          <p:cNvSpPr/>
          <p:nvPr/>
        </p:nvSpPr>
        <p:spPr>
          <a:xfrm>
            <a:off x="458887" y="6283552"/>
            <a:ext cx="1828800" cy="31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 Source</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384</TotalTime>
  <Words>2259</Words>
  <Application>Microsoft Office PowerPoint</Application>
  <PresentationFormat>شاشة عريضة</PresentationFormat>
  <Paragraphs>287</Paragraphs>
  <Slides>46</Slides>
  <Notes>3</Notes>
  <HiddenSlides>0</HiddenSlides>
  <MMClips>0</MMClips>
  <ScaleCrop>false</ScaleCrop>
  <HeadingPairs>
    <vt:vector size="6" baseType="variant">
      <vt:variant>
        <vt:lpstr>الخطوط المستخدمة</vt:lpstr>
      </vt:variant>
      <vt:variant>
        <vt:i4>8</vt:i4>
      </vt:variant>
      <vt:variant>
        <vt:lpstr>نسق</vt:lpstr>
      </vt:variant>
      <vt:variant>
        <vt:i4>1</vt:i4>
      </vt:variant>
      <vt:variant>
        <vt:lpstr>عناوين الشرائح</vt:lpstr>
      </vt:variant>
      <vt:variant>
        <vt:i4>46</vt:i4>
      </vt:variant>
    </vt:vector>
  </HeadingPairs>
  <TitlesOfParts>
    <vt:vector size="55" baseType="lpstr">
      <vt:lpstr>Abadi</vt:lpstr>
      <vt:lpstr>-apple-system</vt:lpstr>
      <vt:lpstr>Arial</vt:lpstr>
      <vt:lpstr>Arial Unicode MS</vt:lpstr>
      <vt:lpstr>Calibri</vt:lpstr>
      <vt:lpstr>Calibri Light</vt:lpstr>
      <vt:lpstr>IBM Plex Mono SemiBold</vt:lpstr>
      <vt:lpstr>IBM Plex Mono Text</vt:lpstr>
      <vt:lpstr>Custom Design</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bayan zomarah</cp:lastModifiedBy>
  <cp:revision>245</cp:revision>
  <dcterms:created xsi:type="dcterms:W3CDTF">2021-04-29T18:58:34Z</dcterms:created>
  <dcterms:modified xsi:type="dcterms:W3CDTF">2023-09-26T21:16:33Z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